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90" r:id="rId3"/>
    <p:sldId id="284" r:id="rId4"/>
    <p:sldId id="285" r:id="rId5"/>
    <p:sldId id="286" r:id="rId6"/>
    <p:sldId id="287" r:id="rId7"/>
    <p:sldId id="258" r:id="rId8"/>
    <p:sldId id="259" r:id="rId9"/>
    <p:sldId id="266" r:id="rId10"/>
    <p:sldId id="283" r:id="rId11"/>
    <p:sldId id="267" r:id="rId12"/>
    <p:sldId id="289" r:id="rId13"/>
    <p:sldId id="268" r:id="rId14"/>
    <p:sldId id="269" r:id="rId15"/>
    <p:sldId id="280" r:id="rId16"/>
    <p:sldId id="270" r:id="rId17"/>
    <p:sldId id="272" r:id="rId18"/>
    <p:sldId id="281" r:id="rId19"/>
    <p:sldId id="279" r:id="rId20"/>
    <p:sldId id="2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87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E766B8-0D86-4F8C-9B6B-EE7C2943C52A}" type="datetimeFigureOut">
              <a:rPr lang="en-US" smtClean="0"/>
              <a:pPr/>
              <a:t>13/5/19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FBA613-14D4-4269-B6BE-18C9362AC5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E766B8-0D86-4F8C-9B6B-EE7C2943C52A}" type="datetimeFigureOut">
              <a:rPr lang="en-US" smtClean="0"/>
              <a:pPr/>
              <a:t>13/5/19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FBA613-14D4-4269-B6BE-18C9362AC5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E766B8-0D86-4F8C-9B6B-EE7C2943C52A}" type="datetimeFigureOut">
              <a:rPr lang="en-US" smtClean="0"/>
              <a:pPr/>
              <a:t>13/5/19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FBA613-14D4-4269-B6BE-18C9362AC5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E766B8-0D86-4F8C-9B6B-EE7C2943C52A}" type="datetimeFigureOut">
              <a:rPr lang="en-US" smtClean="0"/>
              <a:pPr/>
              <a:t>13/5/19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FBA613-14D4-4269-B6BE-18C9362AC5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E766B8-0D86-4F8C-9B6B-EE7C2943C52A}" type="datetimeFigureOut">
              <a:rPr lang="en-US" smtClean="0"/>
              <a:pPr/>
              <a:t>13/5/19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FBA613-14D4-4269-B6BE-18C9362AC5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E766B8-0D86-4F8C-9B6B-EE7C2943C52A}" type="datetimeFigureOut">
              <a:rPr lang="en-US" smtClean="0"/>
              <a:pPr/>
              <a:t>13/5/19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FBA613-14D4-4269-B6BE-18C9362AC5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E766B8-0D86-4F8C-9B6B-EE7C2943C52A}" type="datetimeFigureOut">
              <a:rPr lang="en-US" smtClean="0"/>
              <a:pPr/>
              <a:t>13/5/19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FBA613-14D4-4269-B6BE-18C9362AC5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E766B8-0D86-4F8C-9B6B-EE7C2943C52A}" type="datetimeFigureOut">
              <a:rPr lang="en-US" smtClean="0"/>
              <a:pPr/>
              <a:t>13/5/19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FBA613-14D4-4269-B6BE-18C9362AC5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E766B8-0D86-4F8C-9B6B-EE7C2943C52A}" type="datetimeFigureOut">
              <a:rPr lang="en-US" smtClean="0"/>
              <a:pPr/>
              <a:t>13/5/19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FBA613-14D4-4269-B6BE-18C9362AC5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E766B8-0D86-4F8C-9B6B-EE7C2943C52A}" type="datetimeFigureOut">
              <a:rPr lang="en-US" smtClean="0"/>
              <a:pPr/>
              <a:t>13/5/19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FBA613-14D4-4269-B6BE-18C9362AC5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E766B8-0D86-4F8C-9B6B-EE7C2943C52A}" type="datetimeFigureOut">
              <a:rPr lang="en-US" smtClean="0"/>
              <a:pPr/>
              <a:t>13/5/19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FBA613-14D4-4269-B6BE-18C9362AC5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E766B8-0D86-4F8C-9B6B-EE7C2943C52A}" type="datetimeFigureOut">
              <a:rPr lang="en-US" smtClean="0"/>
              <a:pPr/>
              <a:t>13/5/19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FBA613-14D4-4269-B6BE-18C9362AC5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 Id="rId3" Type="http://schemas.openxmlformats.org/officeDocument/2006/relationships/image" Target="../media/image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 Id="rId3"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wmf"/><Relationship Id="rId3"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93000"/>
            <a:lum/>
          </a:blip>
          <a:srcRect/>
          <a:stretch>
            <a:fillRect l="-11000" r="-1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4419600"/>
            <a:ext cx="7772400" cy="1470025"/>
          </a:xfrm>
        </p:spPr>
        <p:txBody>
          <a:bodyPr>
            <a:normAutofit fontScale="90000"/>
          </a:bodyPr>
          <a:lstStyle/>
          <a:p>
            <a:r>
              <a:rPr lang="en-US" sz="7200" b="1" dirty="0" smtClean="0">
                <a:solidFill>
                  <a:srgbClr val="FF0000"/>
                </a:solidFill>
                <a:latin typeface="French Script MT" pitchFamily="66" charset="0"/>
              </a:rPr>
              <a:t>School of Physical Sciences</a:t>
            </a:r>
            <a:endParaRPr lang="en-US" sz="7200" b="1" dirty="0">
              <a:solidFill>
                <a:srgbClr val="FF0000"/>
              </a:solidFill>
              <a:latin typeface="French Script MT" pitchFamily="66" charset="0"/>
            </a:endParaRPr>
          </a:p>
        </p:txBody>
      </p:sp>
      <p:sp>
        <p:nvSpPr>
          <p:cNvPr id="3" name="Subtitle 2"/>
          <p:cNvSpPr>
            <a:spLocks noGrp="1"/>
          </p:cNvSpPr>
          <p:nvPr>
            <p:ph type="subTitle" idx="1"/>
          </p:nvPr>
        </p:nvSpPr>
        <p:spPr>
          <a:xfrm>
            <a:off x="1524000" y="5791200"/>
            <a:ext cx="6400800" cy="609600"/>
          </a:xfrm>
        </p:spPr>
        <p:txBody>
          <a:bodyPr>
            <a:noAutofit/>
          </a:bodyPr>
          <a:lstStyle/>
          <a:p>
            <a:r>
              <a:rPr lang="en-US" sz="4800" b="1" i="1" dirty="0" smtClean="0">
                <a:solidFill>
                  <a:srgbClr val="FF0000"/>
                </a:solidFill>
                <a:latin typeface="Monotype Corsiva" pitchFamily="66" charset="0"/>
              </a:rPr>
              <a:t>Banasthali Vidyapith</a:t>
            </a:r>
            <a:endParaRPr lang="en-US" sz="4800" b="1" i="1" dirty="0">
              <a:solidFill>
                <a:srgbClr val="FF0000"/>
              </a:solidFill>
              <a:latin typeface="Monotype Corsiva"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229600" cy="1066800"/>
          </a:xfrm>
        </p:spPr>
        <p:txBody>
          <a:bodyPr/>
          <a:lstStyle/>
          <a:p>
            <a:r>
              <a:rPr lang="en-IN" sz="2400" dirty="0" smtClean="0">
                <a:solidFill>
                  <a:srgbClr val="7030A0"/>
                </a:solidFill>
                <a:latin typeface="Times New Roman" pitchFamily="18" charset="0"/>
                <a:cs typeface="Times New Roman" pitchFamily="18" charset="0"/>
              </a:rPr>
              <a:t>Ph.D. Awarded during 2014-18</a:t>
            </a:r>
            <a:endParaRPr lang="en-US" sz="2400" dirty="0" smtClean="0">
              <a:solidFill>
                <a:srgbClr val="7030A0"/>
              </a:solidFill>
              <a:latin typeface="Times New Roman" pitchFamily="18" charset="0"/>
              <a:cs typeface="Times New Roman" pitchFamily="18" charset="0"/>
            </a:endParaRPr>
          </a:p>
          <a:p>
            <a:endParaRPr lang="en-US" dirty="0"/>
          </a:p>
        </p:txBody>
      </p:sp>
      <p:cxnSp>
        <p:nvCxnSpPr>
          <p:cNvPr id="4" name="Straight Connector 3"/>
          <p:cNvCxnSpPr/>
          <p:nvPr/>
        </p:nvCxnSpPr>
        <p:spPr>
          <a:xfrm>
            <a:off x="0" y="1141412"/>
            <a:ext cx="9144000" cy="158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0" y="1217612"/>
            <a:ext cx="9144000" cy="158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81000" y="304800"/>
            <a:ext cx="5486400" cy="584775"/>
          </a:xfrm>
          <a:prstGeom prst="rect">
            <a:avLst/>
          </a:prstGeom>
          <a:noFill/>
        </p:spPr>
        <p:txBody>
          <a:bodyPr wrap="square" rtlCol="0">
            <a:spAutoFit/>
          </a:bodyPr>
          <a:lstStyle/>
          <a:p>
            <a:r>
              <a:rPr lang="en-US" sz="3200" b="1" dirty="0" smtClean="0">
                <a:latin typeface="Times New Roman" pitchFamily="18" charset="0"/>
                <a:cs typeface="Times New Roman" pitchFamily="18" charset="0"/>
              </a:rPr>
              <a:t>Research Outcome…..</a:t>
            </a:r>
            <a:endParaRPr lang="en-US" sz="3200" b="1" dirty="0">
              <a:latin typeface="Times New Roman" pitchFamily="18" charset="0"/>
              <a:cs typeface="Times New Roman" pitchFamily="18" charset="0"/>
            </a:endParaRPr>
          </a:p>
        </p:txBody>
      </p:sp>
      <p:pic>
        <p:nvPicPr>
          <p:cNvPr id="1027" name="Picture 3" descr="C:\Users\admin\Desktop\Vision\deductive720x300.jpeg"/>
          <p:cNvPicPr>
            <a:picLocks noChangeAspect="1" noChangeArrowheads="1"/>
          </p:cNvPicPr>
          <p:nvPr/>
        </p:nvPicPr>
        <p:blipFill>
          <a:blip r:embed="rId2" cstate="print"/>
          <a:srcRect l="33868" r="27807" b="1604"/>
          <a:stretch>
            <a:fillRect/>
          </a:stretch>
        </p:blipFill>
        <p:spPr bwMode="auto">
          <a:xfrm>
            <a:off x="5867400" y="2438400"/>
            <a:ext cx="3276600" cy="3505200"/>
          </a:xfrm>
          <a:prstGeom prst="rect">
            <a:avLst/>
          </a:prstGeom>
          <a:noFill/>
        </p:spPr>
      </p:pic>
      <p:sp>
        <p:nvSpPr>
          <p:cNvPr id="10" name="Rectangle 9"/>
          <p:cNvSpPr/>
          <p:nvPr/>
        </p:nvSpPr>
        <p:spPr>
          <a:xfrm>
            <a:off x="7543800" y="4572000"/>
            <a:ext cx="1295400" cy="1447800"/>
          </a:xfrm>
          <a:prstGeom prst="rect">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Data PhD.jpg"/>
          <p:cNvPicPr>
            <a:picLocks noChangeAspect="1"/>
          </p:cNvPicPr>
          <p:nvPr/>
        </p:nvPicPr>
        <p:blipFill>
          <a:blip r:embed="rId3" cstate="print"/>
          <a:stretch>
            <a:fillRect/>
          </a:stretch>
        </p:blipFill>
        <p:spPr>
          <a:xfrm>
            <a:off x="76200" y="2209800"/>
            <a:ext cx="5791200" cy="409178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1" descr="C:\Users\admin\Desktop\Vision\strategy-icon-vector-isolated-white-background-strategy-transparent-sign-strategy-icon-vector-isolated-white-background-125401420.jpg"/>
          <p:cNvPicPr>
            <a:picLocks noChangeAspect="1" noChangeArrowheads="1"/>
          </p:cNvPicPr>
          <p:nvPr/>
        </p:nvPicPr>
        <p:blipFill>
          <a:blip r:embed="rId2" cstate="print"/>
          <a:srcRect l="11736" t="10000" r="13153" b="16666"/>
          <a:stretch>
            <a:fillRect/>
          </a:stretch>
        </p:blipFill>
        <p:spPr bwMode="auto">
          <a:xfrm>
            <a:off x="6375400" y="3733800"/>
            <a:ext cx="2768600" cy="2855119"/>
          </a:xfrm>
          <a:prstGeom prst="rect">
            <a:avLst/>
          </a:prstGeom>
          <a:noFill/>
        </p:spPr>
      </p:pic>
      <p:sp>
        <p:nvSpPr>
          <p:cNvPr id="4" name="Rectangle 3"/>
          <p:cNvSpPr/>
          <p:nvPr/>
        </p:nvSpPr>
        <p:spPr>
          <a:xfrm>
            <a:off x="97253" y="76200"/>
            <a:ext cx="9122947" cy="1754326"/>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dirty="0" smtClean="0">
                <a:ln w="0"/>
                <a:solidFill>
                  <a:schemeClr val="accent6">
                    <a:lumMod val="75000"/>
                  </a:schemeClr>
                </a:solidFill>
                <a:effectLst>
                  <a:reflection blurRad="12700" stA="50000" endPos="50000" dist="5000" dir="5400000" sy="-100000" rotWithShape="0"/>
                </a:effectLst>
                <a:latin typeface="Times New Roman" pitchFamily="18" charset="0"/>
                <a:ea typeface="Calibri" pitchFamily="34" charset="0"/>
                <a:cs typeface="Times New Roman" pitchFamily="18" charset="0"/>
              </a:rPr>
              <a:t>Five Year Plan (2019-24) </a:t>
            </a:r>
            <a:br>
              <a:rPr lang="en-US" sz="5400" b="1" cap="all" dirty="0" smtClean="0">
                <a:ln w="0"/>
                <a:solidFill>
                  <a:schemeClr val="accent6">
                    <a:lumMod val="75000"/>
                  </a:schemeClr>
                </a:solidFill>
                <a:effectLst>
                  <a:reflection blurRad="12700" stA="50000" endPos="50000" dist="5000" dir="5400000" sy="-100000" rotWithShape="0"/>
                </a:effectLst>
                <a:latin typeface="Times New Roman" pitchFamily="18" charset="0"/>
                <a:ea typeface="Calibri" pitchFamily="34" charset="0"/>
                <a:cs typeface="Times New Roman" pitchFamily="18" charset="0"/>
              </a:rPr>
            </a:br>
            <a:endParaRPr lang="en-US" sz="5400" b="1" cap="all" spc="0" dirty="0">
              <a:ln w="0"/>
              <a:solidFill>
                <a:schemeClr val="accent6">
                  <a:lumMod val="75000"/>
                </a:schemeClr>
              </a:solidFill>
              <a:effectLst>
                <a:reflection blurRad="12700" stA="50000" endPos="50000" dist="5000" dir="5400000" sy="-100000" rotWithShape="0"/>
              </a:effectLst>
            </a:endParaRPr>
          </a:p>
        </p:txBody>
      </p:sp>
      <p:cxnSp>
        <p:nvCxnSpPr>
          <p:cNvPr id="5" name="Straight Connector 4"/>
          <p:cNvCxnSpPr/>
          <p:nvPr/>
        </p:nvCxnSpPr>
        <p:spPr>
          <a:xfrm>
            <a:off x="0" y="1141412"/>
            <a:ext cx="9144000" cy="158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1217612"/>
            <a:ext cx="9144000" cy="158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0" y="1295400"/>
            <a:ext cx="4953000" cy="861774"/>
          </a:xfrm>
          <a:prstGeom prst="rect">
            <a:avLst/>
          </a:prstGeom>
          <a:noFill/>
        </p:spPr>
        <p:txBody>
          <a:bodyPr wrap="square" rtlCol="0">
            <a:spAutoFit/>
          </a:bodyPr>
          <a:lstStyle/>
          <a:p>
            <a:r>
              <a:rPr lang="en-IN" sz="3200" b="1" i="1" dirty="0" smtClean="0">
                <a:solidFill>
                  <a:srgbClr val="C00000"/>
                </a:solidFill>
                <a:latin typeface="Monotype Corsiva" pitchFamily="66" charset="0"/>
                <a:cs typeface="Times New Roman" pitchFamily="18" charset="0"/>
              </a:rPr>
              <a:t>STRATEGIC OBJECTIVES</a:t>
            </a:r>
            <a:endParaRPr lang="en-US" sz="3200" i="1" dirty="0" smtClean="0">
              <a:solidFill>
                <a:srgbClr val="C00000"/>
              </a:solidFill>
              <a:latin typeface="Monotype Corsiva" pitchFamily="66" charset="0"/>
              <a:cs typeface="Times New Roman" pitchFamily="18" charset="0"/>
            </a:endParaRPr>
          </a:p>
          <a:p>
            <a:endParaRPr lang="en-US" dirty="0">
              <a:solidFill>
                <a:srgbClr val="C00000"/>
              </a:solidFill>
            </a:endParaRPr>
          </a:p>
        </p:txBody>
      </p:sp>
      <p:sp>
        <p:nvSpPr>
          <p:cNvPr id="8" name="Rectangle 7"/>
          <p:cNvSpPr/>
          <p:nvPr/>
        </p:nvSpPr>
        <p:spPr>
          <a:xfrm>
            <a:off x="457200" y="1828800"/>
            <a:ext cx="7772400" cy="2616101"/>
          </a:xfrm>
          <a:prstGeom prst="rect">
            <a:avLst/>
          </a:prstGeom>
        </p:spPr>
        <p:txBody>
          <a:bodyPr wrap="square">
            <a:spAutoFit/>
          </a:bodyPr>
          <a:lstStyle/>
          <a:p>
            <a:pPr lvl="0">
              <a:buFont typeface="Wingdings" pitchFamily="2" charset="2"/>
              <a:buChar char="v"/>
            </a:pPr>
            <a:r>
              <a:rPr lang="en-IN" sz="3200" i="1" dirty="0" smtClean="0">
                <a:solidFill>
                  <a:srgbClr val="C00000"/>
                </a:solidFill>
                <a:latin typeface="Monotype Corsiva" pitchFamily="66" charset="0"/>
              </a:rPr>
              <a:t>Enrich and advance Teaching/Learning</a:t>
            </a:r>
          </a:p>
          <a:p>
            <a:pPr>
              <a:buFont typeface="Wingdings" pitchFamily="2" charset="2"/>
              <a:buChar char="v"/>
            </a:pPr>
            <a:r>
              <a:rPr lang="en-IN" sz="3200" i="1" dirty="0" smtClean="0">
                <a:solidFill>
                  <a:srgbClr val="C00000"/>
                </a:solidFill>
                <a:latin typeface="Monotype Corsiva" pitchFamily="66" charset="0"/>
              </a:rPr>
              <a:t>Improve research reputation of the School </a:t>
            </a:r>
          </a:p>
          <a:p>
            <a:pPr>
              <a:buFont typeface="Wingdings" pitchFamily="2" charset="2"/>
              <a:buChar char="v"/>
            </a:pPr>
            <a:r>
              <a:rPr lang="en-IN" sz="3200" i="1" dirty="0" smtClean="0">
                <a:solidFill>
                  <a:srgbClr val="C00000"/>
                </a:solidFill>
                <a:latin typeface="Monotype Corsiva" pitchFamily="66" charset="0"/>
              </a:rPr>
              <a:t>New Courses</a:t>
            </a:r>
          </a:p>
          <a:p>
            <a:pPr>
              <a:buFont typeface="Wingdings" pitchFamily="2" charset="2"/>
              <a:buChar char="v"/>
            </a:pPr>
            <a:r>
              <a:rPr lang="en-IN" sz="3200" i="1" dirty="0" smtClean="0">
                <a:solidFill>
                  <a:srgbClr val="C00000"/>
                </a:solidFill>
                <a:latin typeface="Monotype Corsiva" pitchFamily="66" charset="0"/>
              </a:rPr>
              <a:t>New centre of Excellence</a:t>
            </a:r>
          </a:p>
          <a:p>
            <a:pPr lvl="0">
              <a:buFont typeface="Wingdings" pitchFamily="2" charset="2"/>
              <a:buChar char="v"/>
            </a:pPr>
            <a:endParaRPr lang="en-IN" i="1" dirty="0" smtClean="0">
              <a:solidFill>
                <a:srgbClr val="C00000"/>
              </a:solidFill>
              <a:latin typeface="Monotype Corsiva" pitchFamily="66" charset="0"/>
            </a:endParaRPr>
          </a:p>
          <a:p>
            <a:pPr lvl="0">
              <a:buFont typeface="Wingdings" pitchFamily="2" charset="2"/>
              <a:buChar char="v"/>
            </a:pPr>
            <a:endParaRPr lang="en-US" i="1" dirty="0">
              <a:solidFill>
                <a:srgbClr val="C00000"/>
              </a:solidFill>
              <a:latin typeface="Monotype Corsiva" pitchFamily="66" charset="0"/>
            </a:endParaRPr>
          </a:p>
        </p:txBody>
      </p:sp>
      <p:sp>
        <p:nvSpPr>
          <p:cNvPr id="9" name="Content Placeholder 8"/>
          <p:cNvSpPr>
            <a:spLocks noGrp="1"/>
          </p:cNvSpPr>
          <p:nvPr>
            <p:ph idx="1"/>
          </p:nvPr>
        </p:nvSpPr>
        <p:spPr>
          <a:xfrm>
            <a:off x="457200" y="2133600"/>
            <a:ext cx="8229600" cy="4525963"/>
          </a:xfrm>
        </p:spPr>
        <p:txBody>
          <a:bodyPr/>
          <a:lstStyle/>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Commitment (2019-24)</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66948785"/>
              </p:ext>
            </p:extLst>
          </p:nvPr>
        </p:nvGraphicFramePr>
        <p:xfrm>
          <a:off x="228601" y="1447800"/>
          <a:ext cx="8686799" cy="3788051"/>
        </p:xfrm>
        <a:graphic>
          <a:graphicData uri="http://schemas.openxmlformats.org/drawingml/2006/table">
            <a:tbl>
              <a:tblPr firstRow="1" bandRow="1">
                <a:tableStyleId>{5C22544A-7EE6-4342-B048-85BDC9FD1C3A}</a:tableStyleId>
              </a:tblPr>
              <a:tblGrid>
                <a:gridCol w="1408670"/>
                <a:gridCol w="1252151"/>
                <a:gridCol w="1721708"/>
                <a:gridCol w="1408670"/>
                <a:gridCol w="1447800"/>
                <a:gridCol w="1447800"/>
              </a:tblGrid>
              <a:tr h="635651">
                <a:tc>
                  <a:txBody>
                    <a:bodyPr/>
                    <a:lstStyle/>
                    <a:p>
                      <a:r>
                        <a:rPr lang="en-US" sz="2000" dirty="0" smtClean="0"/>
                        <a:t>`</a:t>
                      </a:r>
                      <a:endParaRPr lang="en-US" sz="2000" dirty="0"/>
                    </a:p>
                  </a:txBody>
                  <a:tcPr/>
                </a:tc>
                <a:tc>
                  <a:txBody>
                    <a:bodyPr/>
                    <a:lstStyle/>
                    <a:p>
                      <a:r>
                        <a:rPr lang="en-US" sz="2000" dirty="0" smtClean="0"/>
                        <a:t>2019-20</a:t>
                      </a:r>
                      <a:endParaRPr lang="en-US" sz="2000" dirty="0"/>
                    </a:p>
                  </a:txBody>
                  <a:tcPr/>
                </a:tc>
                <a:tc>
                  <a:txBody>
                    <a:bodyPr/>
                    <a:lstStyle/>
                    <a:p>
                      <a:r>
                        <a:rPr lang="en-US" sz="2000" dirty="0" smtClean="0"/>
                        <a:t>2020-21</a:t>
                      </a:r>
                      <a:endParaRPr lang="en-US" sz="2000" dirty="0"/>
                    </a:p>
                  </a:txBody>
                  <a:tcPr/>
                </a:tc>
                <a:tc>
                  <a:txBody>
                    <a:bodyPr/>
                    <a:lstStyle/>
                    <a:p>
                      <a:r>
                        <a:rPr lang="en-US" sz="2000" dirty="0" smtClean="0"/>
                        <a:t>2021-22</a:t>
                      </a:r>
                      <a:endParaRPr lang="en-US" sz="2000" dirty="0"/>
                    </a:p>
                  </a:txBody>
                  <a:tcPr/>
                </a:tc>
                <a:tc>
                  <a:txBody>
                    <a:bodyPr/>
                    <a:lstStyle/>
                    <a:p>
                      <a:r>
                        <a:rPr lang="en-US" sz="2000" dirty="0" smtClean="0"/>
                        <a:t>2022-23</a:t>
                      </a:r>
                      <a:endParaRPr lang="en-US" sz="2000" dirty="0"/>
                    </a:p>
                  </a:txBody>
                  <a:tcPr/>
                </a:tc>
                <a:tc>
                  <a:txBody>
                    <a:bodyPr/>
                    <a:lstStyle/>
                    <a:p>
                      <a:r>
                        <a:rPr lang="en-US" sz="2000" dirty="0" smtClean="0"/>
                        <a:t>2023-24</a:t>
                      </a:r>
                      <a:endParaRPr lang="en-US" sz="2000" dirty="0"/>
                    </a:p>
                  </a:txBody>
                  <a:tcPr/>
                </a:tc>
              </a:tr>
              <a:tr h="635651">
                <a:tc>
                  <a:txBody>
                    <a:bodyPr/>
                    <a:lstStyle/>
                    <a:p>
                      <a:r>
                        <a:rPr lang="en-US" sz="1900" dirty="0" smtClean="0"/>
                        <a:t>Publications</a:t>
                      </a:r>
                      <a:endParaRPr lang="en-US" sz="1900" dirty="0"/>
                    </a:p>
                  </a:txBody>
                  <a:tcPr/>
                </a:tc>
                <a:tc>
                  <a:txBody>
                    <a:bodyPr/>
                    <a:lstStyle/>
                    <a:p>
                      <a:r>
                        <a:rPr lang="en-US" sz="1900" dirty="0" smtClean="0"/>
                        <a:t>90</a:t>
                      </a:r>
                      <a:endParaRPr lang="en-US" sz="1900" dirty="0"/>
                    </a:p>
                  </a:txBody>
                  <a:tcPr/>
                </a:tc>
                <a:tc>
                  <a:txBody>
                    <a:bodyPr/>
                    <a:lstStyle/>
                    <a:p>
                      <a:r>
                        <a:rPr lang="en-US" sz="1900" dirty="0" smtClean="0"/>
                        <a:t>100</a:t>
                      </a:r>
                      <a:endParaRPr lang="en-US" sz="1900" dirty="0"/>
                    </a:p>
                  </a:txBody>
                  <a:tcPr/>
                </a:tc>
                <a:tc>
                  <a:txBody>
                    <a:bodyPr/>
                    <a:lstStyle/>
                    <a:p>
                      <a:r>
                        <a:rPr lang="en-US" sz="1900" dirty="0" smtClean="0"/>
                        <a:t>110</a:t>
                      </a:r>
                      <a:endParaRPr lang="en-US" sz="1900" dirty="0"/>
                    </a:p>
                  </a:txBody>
                  <a:tcPr/>
                </a:tc>
                <a:tc>
                  <a:txBody>
                    <a:bodyPr/>
                    <a:lstStyle/>
                    <a:p>
                      <a:r>
                        <a:rPr lang="en-US" sz="1900" dirty="0" smtClean="0"/>
                        <a:t>125</a:t>
                      </a:r>
                      <a:endParaRPr lang="en-US" sz="1900" dirty="0"/>
                    </a:p>
                  </a:txBody>
                  <a:tcPr/>
                </a:tc>
                <a:tc>
                  <a:txBody>
                    <a:bodyPr/>
                    <a:lstStyle/>
                    <a:p>
                      <a:r>
                        <a:rPr lang="en-US" sz="1900" dirty="0" smtClean="0"/>
                        <a:t>150</a:t>
                      </a:r>
                      <a:endParaRPr lang="en-US" sz="1900" dirty="0"/>
                    </a:p>
                  </a:txBody>
                  <a:tcPr/>
                </a:tc>
              </a:tr>
              <a:tr h="1097151">
                <a:tc>
                  <a:txBody>
                    <a:bodyPr/>
                    <a:lstStyle/>
                    <a:p>
                      <a:r>
                        <a:rPr lang="en-US" sz="1900" dirty="0" smtClean="0"/>
                        <a:t>Ph.D.</a:t>
                      </a:r>
                      <a:r>
                        <a:rPr lang="en-US" sz="1900" baseline="0" dirty="0" smtClean="0"/>
                        <a:t> Enrolment</a:t>
                      </a:r>
                      <a:endParaRPr lang="en-US" sz="1900" dirty="0"/>
                    </a:p>
                  </a:txBody>
                  <a:tcPr/>
                </a:tc>
                <a:tc>
                  <a:txBody>
                    <a:bodyPr/>
                    <a:lstStyle/>
                    <a:p>
                      <a:r>
                        <a:rPr lang="en-US" sz="1900" dirty="0" smtClean="0"/>
                        <a:t>38 +</a:t>
                      </a:r>
                      <a:r>
                        <a:rPr lang="en-US" sz="1900" baseline="0" dirty="0" smtClean="0"/>
                        <a:t> 12</a:t>
                      </a:r>
                      <a:endParaRPr lang="en-US" sz="1900" dirty="0"/>
                    </a:p>
                  </a:txBody>
                  <a:tcPr/>
                </a:tc>
                <a:tc>
                  <a:txBody>
                    <a:bodyPr/>
                    <a:lstStyle/>
                    <a:p>
                      <a:r>
                        <a:rPr lang="en-US" sz="1900" dirty="0" smtClean="0"/>
                        <a:t>20</a:t>
                      </a:r>
                      <a:endParaRPr lang="en-US" sz="1900" dirty="0"/>
                    </a:p>
                  </a:txBody>
                  <a:tcPr/>
                </a:tc>
                <a:tc>
                  <a:txBody>
                    <a:bodyPr/>
                    <a:lstStyle/>
                    <a:p>
                      <a:r>
                        <a:rPr lang="en-US" sz="1900" dirty="0" smtClean="0"/>
                        <a:t>22</a:t>
                      </a:r>
                      <a:endParaRPr lang="en-US" sz="1900" dirty="0"/>
                    </a:p>
                  </a:txBody>
                  <a:tcPr/>
                </a:tc>
                <a:tc>
                  <a:txBody>
                    <a:bodyPr/>
                    <a:lstStyle/>
                    <a:p>
                      <a:r>
                        <a:rPr lang="en-US" sz="1900" dirty="0" smtClean="0"/>
                        <a:t>25</a:t>
                      </a:r>
                      <a:endParaRPr lang="en-US" sz="1900" dirty="0"/>
                    </a:p>
                  </a:txBody>
                  <a:tcPr/>
                </a:tc>
                <a:tc>
                  <a:txBody>
                    <a:bodyPr/>
                    <a:lstStyle/>
                    <a:p>
                      <a:r>
                        <a:rPr lang="en-US" sz="1900" dirty="0" smtClean="0"/>
                        <a:t>30</a:t>
                      </a:r>
                      <a:endParaRPr lang="en-US" sz="1900" dirty="0"/>
                    </a:p>
                  </a:txBody>
                  <a:tcPr/>
                </a:tc>
              </a:tr>
              <a:tr h="783947">
                <a:tc>
                  <a:txBody>
                    <a:bodyPr/>
                    <a:lstStyle/>
                    <a:p>
                      <a:r>
                        <a:rPr lang="en-US" sz="1900" dirty="0" smtClean="0"/>
                        <a:t>Project</a:t>
                      </a:r>
                      <a:r>
                        <a:rPr lang="en-US" sz="1900" baseline="0" dirty="0" smtClean="0"/>
                        <a:t> Submission</a:t>
                      </a:r>
                      <a:endParaRPr lang="en-US" sz="1900" dirty="0"/>
                    </a:p>
                  </a:txBody>
                  <a:tcPr/>
                </a:tc>
                <a:tc>
                  <a:txBody>
                    <a:bodyPr/>
                    <a:lstStyle/>
                    <a:p>
                      <a:r>
                        <a:rPr lang="en-US" sz="1900" dirty="0" smtClean="0"/>
                        <a:t>      4</a:t>
                      </a:r>
                    </a:p>
                    <a:p>
                      <a:r>
                        <a:rPr lang="en-US" sz="1900" dirty="0" smtClean="0"/>
                        <a:t>(50</a:t>
                      </a:r>
                      <a:r>
                        <a:rPr lang="en-US" sz="1900" baseline="0" dirty="0" smtClean="0"/>
                        <a:t> </a:t>
                      </a:r>
                      <a:r>
                        <a:rPr lang="en-US" sz="1900" dirty="0" smtClean="0"/>
                        <a:t>Lakhs)</a:t>
                      </a:r>
                      <a:endParaRPr lang="en-US" sz="1900" dirty="0"/>
                    </a:p>
                  </a:txBody>
                  <a:tcPr/>
                </a:tc>
                <a:tc>
                  <a:txBody>
                    <a:bodyPr/>
                    <a:lstStyle/>
                    <a:p>
                      <a:r>
                        <a:rPr lang="en-US" sz="1900" dirty="0" smtClean="0"/>
                        <a:t>       5</a:t>
                      </a:r>
                    </a:p>
                    <a:p>
                      <a:r>
                        <a:rPr lang="en-US" sz="1900" dirty="0" smtClean="0"/>
                        <a:t> (60 Lakhs)</a:t>
                      </a:r>
                      <a:endParaRPr lang="en-US" sz="1900" dirty="0"/>
                    </a:p>
                  </a:txBody>
                  <a:tcPr/>
                </a:tc>
                <a:tc>
                  <a:txBody>
                    <a:bodyPr/>
                    <a:lstStyle/>
                    <a:p>
                      <a:r>
                        <a:rPr lang="en-US" sz="1900" dirty="0" smtClean="0"/>
                        <a:t>6</a:t>
                      </a:r>
                    </a:p>
                    <a:p>
                      <a:r>
                        <a:rPr lang="en-US" sz="1900" dirty="0" smtClean="0"/>
                        <a:t>(80 Lakhs)</a:t>
                      </a:r>
                      <a:endParaRPr lang="en-US" sz="1900" dirty="0"/>
                    </a:p>
                  </a:txBody>
                  <a:tcPr/>
                </a:tc>
                <a:tc>
                  <a:txBody>
                    <a:bodyPr/>
                    <a:lstStyle/>
                    <a:p>
                      <a:r>
                        <a:rPr lang="en-US" sz="1900" dirty="0" smtClean="0"/>
                        <a:t>         7</a:t>
                      </a:r>
                    </a:p>
                    <a:p>
                      <a:r>
                        <a:rPr lang="en-US" sz="1900" dirty="0" smtClean="0"/>
                        <a:t> ( 1 </a:t>
                      </a:r>
                      <a:r>
                        <a:rPr lang="en-US" sz="1900" dirty="0" err="1" smtClean="0"/>
                        <a:t>crore</a:t>
                      </a:r>
                      <a:r>
                        <a:rPr lang="en-US" sz="1900" dirty="0" smtClean="0"/>
                        <a:t>)</a:t>
                      </a:r>
                      <a:endParaRPr lang="en-US" sz="1900" dirty="0"/>
                    </a:p>
                  </a:txBody>
                  <a:tcPr/>
                </a:tc>
                <a:tc>
                  <a:txBody>
                    <a:bodyPr/>
                    <a:lstStyle/>
                    <a:p>
                      <a:r>
                        <a:rPr lang="en-US" sz="1900" dirty="0" smtClean="0"/>
                        <a:t>      10 </a:t>
                      </a:r>
                    </a:p>
                    <a:p>
                      <a:r>
                        <a:rPr lang="en-US" sz="1900" dirty="0" smtClean="0"/>
                        <a:t>(1.5</a:t>
                      </a:r>
                      <a:r>
                        <a:rPr lang="en-US" sz="1900" baseline="0" dirty="0" smtClean="0"/>
                        <a:t> </a:t>
                      </a:r>
                      <a:r>
                        <a:rPr lang="en-US" sz="1900" baseline="0" dirty="0" err="1" smtClean="0"/>
                        <a:t>crore</a:t>
                      </a:r>
                      <a:r>
                        <a:rPr lang="en-US" sz="1900" baseline="0" dirty="0" smtClean="0"/>
                        <a:t>)</a:t>
                      </a:r>
                      <a:endParaRPr lang="en-US" sz="1900" dirty="0"/>
                    </a:p>
                  </a:txBody>
                  <a:tcPr/>
                </a:tc>
              </a:tr>
              <a:tr h="635651">
                <a:tc>
                  <a:txBody>
                    <a:bodyPr/>
                    <a:lstStyle/>
                    <a:p>
                      <a:r>
                        <a:rPr lang="en-US" sz="1900" dirty="0" smtClean="0"/>
                        <a:t>Patent</a:t>
                      </a:r>
                      <a:endParaRPr lang="en-US" sz="1900" dirty="0"/>
                    </a:p>
                  </a:txBody>
                  <a:tcPr/>
                </a:tc>
                <a:tc>
                  <a:txBody>
                    <a:bodyPr/>
                    <a:lstStyle/>
                    <a:p>
                      <a:endParaRPr lang="en-US" sz="1900" dirty="0"/>
                    </a:p>
                  </a:txBody>
                  <a:tcPr/>
                </a:tc>
                <a:tc>
                  <a:txBody>
                    <a:bodyPr/>
                    <a:lstStyle/>
                    <a:p>
                      <a:r>
                        <a:rPr lang="en-US" sz="1900" dirty="0" smtClean="0"/>
                        <a:t>2</a:t>
                      </a:r>
                      <a:endParaRPr lang="en-US" sz="1900" dirty="0"/>
                    </a:p>
                  </a:txBody>
                  <a:tcPr/>
                </a:tc>
                <a:tc>
                  <a:txBody>
                    <a:bodyPr/>
                    <a:lstStyle/>
                    <a:p>
                      <a:endParaRPr lang="en-US" sz="1900" dirty="0"/>
                    </a:p>
                  </a:txBody>
                  <a:tcPr/>
                </a:tc>
                <a:tc>
                  <a:txBody>
                    <a:bodyPr/>
                    <a:lstStyle/>
                    <a:p>
                      <a:endParaRPr lang="en-US" sz="1900" dirty="0"/>
                    </a:p>
                  </a:txBody>
                  <a:tcPr/>
                </a:tc>
                <a:tc>
                  <a:txBody>
                    <a:bodyPr/>
                    <a:lstStyle/>
                    <a:p>
                      <a:r>
                        <a:rPr lang="en-US" sz="1900" dirty="0" smtClean="0"/>
                        <a:t>3</a:t>
                      </a:r>
                      <a:endParaRPr lang="en-US" sz="1900"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534400" cy="5105400"/>
          </a:xfrm>
        </p:spPr>
        <p:txBody>
          <a:bodyPr>
            <a:normAutofit fontScale="92500"/>
          </a:bodyPr>
          <a:lstStyle/>
          <a:p>
            <a:pPr lvl="0">
              <a:buFont typeface="Wingdings" pitchFamily="2" charset="2"/>
              <a:buChar char="v"/>
            </a:pPr>
            <a:r>
              <a:rPr lang="en-IN" sz="4700" i="1" dirty="0">
                <a:solidFill>
                  <a:srgbClr val="C00000"/>
                </a:solidFill>
                <a:latin typeface="Monotype Corsiva" pitchFamily="66" charset="0"/>
              </a:rPr>
              <a:t>Enrich and advance </a:t>
            </a:r>
            <a:r>
              <a:rPr lang="en-IN" sz="4700" i="1" dirty="0" smtClean="0">
                <a:solidFill>
                  <a:srgbClr val="C00000"/>
                </a:solidFill>
                <a:latin typeface="Monotype Corsiva" pitchFamily="66" charset="0"/>
              </a:rPr>
              <a:t>Teaching/Learning</a:t>
            </a:r>
            <a:endParaRPr lang="en-IN" b="1" u="sng" dirty="0" smtClean="0">
              <a:solidFill>
                <a:srgbClr val="0070C0"/>
              </a:solidFill>
            </a:endParaRPr>
          </a:p>
          <a:p>
            <a:pPr>
              <a:buNone/>
            </a:pPr>
            <a:endParaRPr lang="en-US" dirty="0"/>
          </a:p>
          <a:p>
            <a:pPr lvl="0" algn="just"/>
            <a:r>
              <a:rPr lang="en-IN" sz="2600" dirty="0" smtClean="0">
                <a:latin typeface="Times New Roman" pitchFamily="18" charset="0"/>
                <a:cs typeface="Times New Roman" pitchFamily="18" charset="0"/>
              </a:rPr>
              <a:t>Impart </a:t>
            </a:r>
            <a:r>
              <a:rPr lang="en-IN" sz="2600" dirty="0">
                <a:latin typeface="Times New Roman" pitchFamily="18" charset="0"/>
                <a:cs typeface="Times New Roman" pitchFamily="18" charset="0"/>
              </a:rPr>
              <a:t>life-long self-learning skills that utilize fundamental concepts to solve problems. </a:t>
            </a:r>
            <a:endParaRPr lang="en-IN" sz="2600" dirty="0" smtClean="0">
              <a:latin typeface="Times New Roman" pitchFamily="18" charset="0"/>
              <a:cs typeface="Times New Roman" pitchFamily="18" charset="0"/>
            </a:endParaRPr>
          </a:p>
          <a:p>
            <a:pPr lvl="0" algn="just"/>
            <a:endParaRPr lang="en-US" sz="2600" dirty="0">
              <a:latin typeface="Times New Roman" pitchFamily="18" charset="0"/>
              <a:cs typeface="Times New Roman" pitchFamily="18" charset="0"/>
            </a:endParaRPr>
          </a:p>
          <a:p>
            <a:pPr lvl="0" algn="just"/>
            <a:r>
              <a:rPr lang="en-IN" sz="2600" dirty="0">
                <a:latin typeface="Times New Roman" pitchFamily="18" charset="0"/>
                <a:cs typeface="Times New Roman" pitchFamily="18" charset="0"/>
              </a:rPr>
              <a:t>Provide hands-on practice opportunities</a:t>
            </a:r>
            <a:r>
              <a:rPr lang="en-IN" sz="2600" dirty="0" smtClean="0">
                <a:latin typeface="Times New Roman" pitchFamily="18" charset="0"/>
                <a:cs typeface="Times New Roman" pitchFamily="18" charset="0"/>
              </a:rPr>
              <a:t>.</a:t>
            </a:r>
          </a:p>
          <a:p>
            <a:pPr lvl="0" algn="just"/>
            <a:endParaRPr lang="en-US" sz="2600" dirty="0">
              <a:latin typeface="Times New Roman" pitchFamily="18" charset="0"/>
              <a:cs typeface="Times New Roman" pitchFamily="18" charset="0"/>
            </a:endParaRPr>
          </a:p>
          <a:p>
            <a:pPr lvl="0" algn="just"/>
            <a:r>
              <a:rPr lang="en-IN" sz="2600" dirty="0">
                <a:latin typeface="Times New Roman" pitchFamily="18" charset="0"/>
                <a:cs typeface="Times New Roman" pitchFamily="18" charset="0"/>
              </a:rPr>
              <a:t>Through </a:t>
            </a:r>
            <a:r>
              <a:rPr lang="en-IN" sz="2600" dirty="0" smtClean="0">
                <a:latin typeface="Times New Roman" pitchFamily="18" charset="0"/>
                <a:cs typeface="Times New Roman" pitchFamily="18" charset="0"/>
              </a:rPr>
              <a:t>promote </a:t>
            </a:r>
            <a:r>
              <a:rPr lang="en-IN" sz="2600" dirty="0">
                <a:latin typeface="Times New Roman" pitchFamily="18" charset="0"/>
                <a:cs typeface="Times New Roman" pitchFamily="18" charset="0"/>
              </a:rPr>
              <a:t>active learning. </a:t>
            </a:r>
            <a:endParaRPr lang="en-IN" sz="2600" dirty="0" smtClean="0">
              <a:latin typeface="Times New Roman" pitchFamily="18" charset="0"/>
              <a:cs typeface="Times New Roman" pitchFamily="18" charset="0"/>
            </a:endParaRPr>
          </a:p>
          <a:p>
            <a:pPr lvl="0" algn="just"/>
            <a:endParaRPr lang="en-US" sz="2600" dirty="0">
              <a:latin typeface="Times New Roman" pitchFamily="18" charset="0"/>
              <a:cs typeface="Times New Roman" pitchFamily="18" charset="0"/>
            </a:endParaRPr>
          </a:p>
          <a:p>
            <a:pPr lvl="0" algn="just"/>
            <a:r>
              <a:rPr lang="en-IN" sz="2600" dirty="0">
                <a:latin typeface="Times New Roman" pitchFamily="18" charset="0"/>
                <a:cs typeface="Times New Roman" pitchFamily="18" charset="0"/>
              </a:rPr>
              <a:t>Provide ample opportunities for undergraduate research participation.</a:t>
            </a:r>
            <a:endParaRPr lang="en-US" sz="2600" dirty="0">
              <a:latin typeface="Times New Roman" pitchFamily="18" charset="0"/>
              <a:cs typeface="Times New Roman" pitchFamily="18" charset="0"/>
            </a:endParaRPr>
          </a:p>
          <a:p>
            <a:endParaRPr lang="en-US" sz="2600" dirty="0"/>
          </a:p>
        </p:txBody>
      </p:sp>
      <p:cxnSp>
        <p:nvCxnSpPr>
          <p:cNvPr id="4" name="Straight Connector 3"/>
          <p:cNvCxnSpPr/>
          <p:nvPr/>
        </p:nvCxnSpPr>
        <p:spPr>
          <a:xfrm>
            <a:off x="0" y="1217612"/>
            <a:ext cx="9144000" cy="158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0" y="1141412"/>
            <a:ext cx="9144000" cy="158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447800"/>
            <a:ext cx="8229600" cy="1143000"/>
          </a:xfrm>
        </p:spPr>
        <p:txBody>
          <a:bodyPr>
            <a:normAutofit fontScale="90000"/>
          </a:bodyPr>
          <a:lstStyle/>
          <a:p>
            <a:pPr lvl="0"/>
            <a:r>
              <a:rPr lang="en-US" dirty="0" smtClean="0"/>
              <a:t/>
            </a:r>
            <a:br>
              <a:rPr lang="en-US" dirty="0" smtClean="0"/>
            </a:br>
            <a:endParaRPr lang="en-US" dirty="0"/>
          </a:p>
        </p:txBody>
      </p:sp>
      <p:sp>
        <p:nvSpPr>
          <p:cNvPr id="3" name="Content Placeholder 2"/>
          <p:cNvSpPr>
            <a:spLocks noGrp="1"/>
          </p:cNvSpPr>
          <p:nvPr>
            <p:ph idx="1"/>
          </p:nvPr>
        </p:nvSpPr>
        <p:spPr>
          <a:xfrm>
            <a:off x="0" y="1371600"/>
            <a:ext cx="9067800" cy="5334000"/>
          </a:xfrm>
        </p:spPr>
        <p:txBody>
          <a:bodyPr>
            <a:normAutofit/>
          </a:bodyPr>
          <a:lstStyle/>
          <a:p>
            <a:pPr>
              <a:buFont typeface="Wingdings" pitchFamily="2" charset="2"/>
              <a:buChar char="v"/>
            </a:pPr>
            <a:r>
              <a:rPr lang="en-IN" sz="5700" i="1" dirty="0" smtClean="0">
                <a:solidFill>
                  <a:srgbClr val="C00000"/>
                </a:solidFill>
                <a:latin typeface="Monotype Corsiva" pitchFamily="66" charset="0"/>
              </a:rPr>
              <a:t>Improve research reputation of the School </a:t>
            </a:r>
            <a:endParaRPr lang="en-IN" sz="4500" b="1" u="sng" dirty="0" smtClean="0">
              <a:solidFill>
                <a:srgbClr val="0070C0"/>
              </a:solidFill>
            </a:endParaRPr>
          </a:p>
          <a:p>
            <a:pPr lvl="0" algn="just">
              <a:lnSpc>
                <a:spcPts val="3100"/>
              </a:lnSpc>
              <a:spcBef>
                <a:spcPts val="0"/>
              </a:spcBef>
            </a:pPr>
            <a:r>
              <a:rPr lang="en-IN" sz="2800" dirty="0" smtClean="0">
                <a:solidFill>
                  <a:srgbClr val="0070C0"/>
                </a:solidFill>
              </a:rPr>
              <a:t>Pursue research in core Electronics, Physics and related interdisciplinary areas to enhance quality of life and to develop fundamental knowledge (e.g. understand long terms problems) and enabling technologies that serve society and address the most pressing global challenges.</a:t>
            </a:r>
            <a:endParaRPr lang="en-US" sz="2800" dirty="0" smtClean="0">
              <a:solidFill>
                <a:srgbClr val="0070C0"/>
              </a:solidFill>
            </a:endParaRPr>
          </a:p>
          <a:p>
            <a:pPr>
              <a:buNone/>
            </a:pPr>
            <a:endParaRPr lang="en-US" dirty="0">
              <a:latin typeface="Times New Roman" pitchFamily="18" charset="0"/>
              <a:cs typeface="Times New Roman" pitchFamily="18" charset="0"/>
            </a:endParaRPr>
          </a:p>
        </p:txBody>
      </p:sp>
      <p:cxnSp>
        <p:nvCxnSpPr>
          <p:cNvPr id="4" name="Straight Connector 3"/>
          <p:cNvCxnSpPr/>
          <p:nvPr/>
        </p:nvCxnSpPr>
        <p:spPr>
          <a:xfrm>
            <a:off x="0" y="1141412"/>
            <a:ext cx="9144000" cy="158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0" y="1217612"/>
            <a:ext cx="9144000" cy="158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7391400" y="457200"/>
            <a:ext cx="879600" cy="400110"/>
          </a:xfrm>
          <a:prstGeom prst="rect">
            <a:avLst/>
          </a:prstGeom>
        </p:spPr>
        <p:txBody>
          <a:bodyPr wrap="none">
            <a:spAutoFit/>
          </a:bodyPr>
          <a:lstStyle/>
          <a:p>
            <a:r>
              <a:rPr lang="en-IN" sz="2000" b="1" i="1" dirty="0" smtClean="0"/>
              <a:t>Cont…</a:t>
            </a:r>
            <a:endParaRPr lang="en-US" sz="2000" b="1" i="1"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447800"/>
            <a:ext cx="8229600" cy="1143000"/>
          </a:xfrm>
        </p:spPr>
        <p:txBody>
          <a:bodyPr>
            <a:normAutofit fontScale="90000"/>
          </a:bodyPr>
          <a:lstStyle/>
          <a:p>
            <a:pPr lvl="0"/>
            <a:r>
              <a:rPr lang="en-US" dirty="0" smtClean="0"/>
              <a:t/>
            </a:r>
            <a:br>
              <a:rPr lang="en-US" dirty="0" smtClean="0"/>
            </a:br>
            <a:endParaRPr lang="en-US" dirty="0"/>
          </a:p>
        </p:txBody>
      </p:sp>
      <p:sp>
        <p:nvSpPr>
          <p:cNvPr id="3" name="Content Placeholder 2"/>
          <p:cNvSpPr>
            <a:spLocks noGrp="1"/>
          </p:cNvSpPr>
          <p:nvPr>
            <p:ph idx="1"/>
          </p:nvPr>
        </p:nvSpPr>
        <p:spPr>
          <a:xfrm>
            <a:off x="0" y="1371600"/>
            <a:ext cx="9067800" cy="5486400"/>
          </a:xfrm>
        </p:spPr>
        <p:txBody>
          <a:bodyPr>
            <a:normAutofit/>
          </a:bodyPr>
          <a:lstStyle/>
          <a:p>
            <a:pPr>
              <a:buFont typeface="Wingdings" pitchFamily="2" charset="2"/>
              <a:buChar char="v"/>
            </a:pPr>
            <a:r>
              <a:rPr lang="en-IN" sz="5700" i="1" dirty="0" smtClean="0">
                <a:solidFill>
                  <a:srgbClr val="C00000"/>
                </a:solidFill>
                <a:latin typeface="Monotype Corsiva" pitchFamily="66" charset="0"/>
              </a:rPr>
              <a:t>Improve research reputation of the School </a:t>
            </a:r>
          </a:p>
          <a:p>
            <a:pPr>
              <a:buNone/>
            </a:pPr>
            <a:endParaRPr lang="en-IN" sz="4500" b="1" u="sng" dirty="0" smtClean="0">
              <a:solidFill>
                <a:srgbClr val="0070C0"/>
              </a:solidFill>
            </a:endParaRPr>
          </a:p>
          <a:p>
            <a:pPr lvl="0" algn="just">
              <a:lnSpc>
                <a:spcPts val="3100"/>
              </a:lnSpc>
              <a:spcBef>
                <a:spcPts val="0"/>
              </a:spcBef>
            </a:pPr>
            <a:r>
              <a:rPr lang="en-IN" sz="2400" dirty="0" smtClean="0">
                <a:solidFill>
                  <a:srgbClr val="0070C0"/>
                </a:solidFill>
              </a:rPr>
              <a:t>To continue to focus on a few important areas of excellence (</a:t>
            </a:r>
            <a:r>
              <a:rPr lang="en-IN" sz="2400" b="1" i="1" dirty="0" smtClean="0">
                <a:solidFill>
                  <a:srgbClr val="0070C0"/>
                </a:solidFill>
              </a:rPr>
              <a:t>Photonics, Polymer technology, Communication systems, Image processing, Devices &amp; Technology</a:t>
            </a:r>
            <a:r>
              <a:rPr lang="en-IN" sz="2400" dirty="0" smtClean="0">
                <a:solidFill>
                  <a:srgbClr val="0070C0"/>
                </a:solidFill>
              </a:rPr>
              <a:t>) that will create outstanding programs of research and innovation.</a:t>
            </a:r>
          </a:p>
          <a:p>
            <a:pPr lvl="0" algn="just">
              <a:lnSpc>
                <a:spcPts val="3100"/>
              </a:lnSpc>
              <a:spcBef>
                <a:spcPts val="0"/>
              </a:spcBef>
            </a:pPr>
            <a:endParaRPr lang="en-US" sz="3800" dirty="0" smtClean="0">
              <a:solidFill>
                <a:srgbClr val="0070C0"/>
              </a:solidFill>
            </a:endParaRPr>
          </a:p>
          <a:p>
            <a:pPr>
              <a:buNone/>
            </a:pPr>
            <a:endParaRPr lang="en-US" dirty="0">
              <a:latin typeface="Times New Roman" pitchFamily="18" charset="0"/>
              <a:cs typeface="Times New Roman" pitchFamily="18" charset="0"/>
            </a:endParaRPr>
          </a:p>
        </p:txBody>
      </p:sp>
      <p:cxnSp>
        <p:nvCxnSpPr>
          <p:cNvPr id="4" name="Straight Connector 3"/>
          <p:cNvCxnSpPr/>
          <p:nvPr/>
        </p:nvCxnSpPr>
        <p:spPr>
          <a:xfrm>
            <a:off x="0" y="1141412"/>
            <a:ext cx="9144000" cy="158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0" y="1217612"/>
            <a:ext cx="9144000" cy="158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7391400" y="457200"/>
            <a:ext cx="879600" cy="400110"/>
          </a:xfrm>
          <a:prstGeom prst="rect">
            <a:avLst/>
          </a:prstGeom>
        </p:spPr>
        <p:txBody>
          <a:bodyPr wrap="none">
            <a:spAutoFit/>
          </a:bodyPr>
          <a:lstStyle/>
          <a:p>
            <a:r>
              <a:rPr lang="en-IN" sz="2000" b="1" i="1" dirty="0" smtClean="0"/>
              <a:t>Cont…</a:t>
            </a:r>
            <a:endParaRPr lang="en-US" sz="2000" b="1" i="1"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341437"/>
            <a:ext cx="8686800" cy="4830763"/>
          </a:xfrm>
        </p:spPr>
        <p:txBody>
          <a:bodyPr>
            <a:normAutofit fontScale="92500" lnSpcReduction="20000"/>
          </a:bodyPr>
          <a:lstStyle/>
          <a:p>
            <a:pPr lvl="0"/>
            <a:r>
              <a:rPr lang="en-IN" dirty="0" smtClean="0">
                <a:solidFill>
                  <a:srgbClr val="C00000"/>
                </a:solidFill>
              </a:rPr>
              <a:t>New Emerging areas of Research: </a:t>
            </a:r>
          </a:p>
          <a:p>
            <a:pPr lvl="0"/>
            <a:endParaRPr lang="en-IN" sz="2400" dirty="0" smtClean="0">
              <a:solidFill>
                <a:srgbClr val="C00000"/>
              </a:solidFill>
            </a:endParaRPr>
          </a:p>
          <a:p>
            <a:pPr lvl="0" indent="-117475" algn="just">
              <a:buFont typeface="Wingdings" pitchFamily="2" charset="2"/>
              <a:buChar char="Ø"/>
            </a:pPr>
            <a:r>
              <a:rPr lang="en-IN" sz="2400" dirty="0" smtClean="0">
                <a:solidFill>
                  <a:srgbClr val="002060"/>
                </a:solidFill>
              </a:rPr>
              <a:t>   To be aggressive and opportunistic in pursuit of </a:t>
            </a:r>
            <a:r>
              <a:rPr lang="en-IN" sz="2400" b="1" dirty="0" smtClean="0">
                <a:solidFill>
                  <a:srgbClr val="002060"/>
                </a:solidFill>
              </a:rPr>
              <a:t>emerging areas </a:t>
            </a:r>
            <a:r>
              <a:rPr lang="en-IN" sz="2400" dirty="0" smtClean="0">
                <a:solidFill>
                  <a:srgbClr val="002060"/>
                </a:solidFill>
              </a:rPr>
              <a:t>of Electronics and Physics (</a:t>
            </a:r>
            <a:r>
              <a:rPr lang="en-IN" sz="2400" b="1" i="1" dirty="0" smtClean="0">
                <a:solidFill>
                  <a:srgbClr val="00B050"/>
                </a:solidFill>
              </a:rPr>
              <a:t>semiconductor optoelectronics, Energy Harvesting, Flexible Electronics, RF and Microwave, Antenna design, and MEMS</a:t>
            </a:r>
            <a:r>
              <a:rPr lang="en-IN" sz="2400" dirty="0" smtClean="0">
                <a:solidFill>
                  <a:srgbClr val="002060"/>
                </a:solidFill>
              </a:rPr>
              <a:t>).  </a:t>
            </a:r>
          </a:p>
          <a:p>
            <a:pPr indent="-117475" algn="just">
              <a:buFont typeface="Wingdings" pitchFamily="2" charset="2"/>
              <a:buChar char="Ø"/>
            </a:pPr>
            <a:endParaRPr lang="en-IN" sz="2000" dirty="0" smtClean="0">
              <a:solidFill>
                <a:srgbClr val="0070C0"/>
              </a:solidFill>
            </a:endParaRPr>
          </a:p>
          <a:p>
            <a:pPr indent="-117475" algn="just">
              <a:buFont typeface="Wingdings" pitchFamily="2" charset="2"/>
              <a:buChar char="Ø"/>
            </a:pPr>
            <a:r>
              <a:rPr lang="en-IN" sz="2400" dirty="0" smtClean="0">
                <a:solidFill>
                  <a:srgbClr val="0070C0"/>
                </a:solidFill>
              </a:rPr>
              <a:t>Arrange weekly meeting/discussion/presentation among the members of the research group.  </a:t>
            </a:r>
            <a:endParaRPr lang="en-US" sz="2400" dirty="0" smtClean="0">
              <a:solidFill>
                <a:srgbClr val="0070C0"/>
              </a:solidFill>
            </a:endParaRPr>
          </a:p>
          <a:p>
            <a:pPr lvl="0" indent="-117475" algn="just">
              <a:buFont typeface="Wingdings" pitchFamily="2" charset="2"/>
              <a:buChar char="Ø"/>
            </a:pPr>
            <a:endParaRPr lang="en-US" sz="2000" dirty="0" smtClean="0"/>
          </a:p>
          <a:p>
            <a:pPr lvl="0" indent="-117475" algn="just">
              <a:buFont typeface="Wingdings" pitchFamily="2" charset="2"/>
              <a:buChar char="Ø"/>
            </a:pPr>
            <a:endParaRPr lang="en-IN" sz="2400" dirty="0" smtClean="0">
              <a:solidFill>
                <a:srgbClr val="002060"/>
              </a:solidFill>
            </a:endParaRPr>
          </a:p>
          <a:p>
            <a:pPr lvl="0" indent="-117475" algn="just">
              <a:buFont typeface="Wingdings" pitchFamily="2" charset="2"/>
              <a:buChar char="Ø"/>
            </a:pPr>
            <a:r>
              <a:rPr lang="en-IN" sz="2400" dirty="0" smtClean="0">
                <a:solidFill>
                  <a:srgbClr val="002060"/>
                </a:solidFill>
              </a:rPr>
              <a:t>  Grow departmental resources &amp; optimize their use to support goals in education, research, and service. </a:t>
            </a:r>
            <a:endParaRPr lang="en-US" sz="2400" dirty="0" smtClean="0">
              <a:solidFill>
                <a:srgbClr val="002060"/>
              </a:solidFill>
            </a:endParaRPr>
          </a:p>
          <a:p>
            <a:pPr lvl="0" indent="-117475" algn="just">
              <a:buFont typeface="Wingdings" pitchFamily="2" charset="2"/>
              <a:buChar char="Ø"/>
            </a:pPr>
            <a:endParaRPr lang="en-IN" sz="2400" dirty="0" smtClean="0">
              <a:solidFill>
                <a:srgbClr val="002060"/>
              </a:solidFill>
            </a:endParaRPr>
          </a:p>
          <a:p>
            <a:pPr lvl="0" indent="-117475" algn="just">
              <a:buFont typeface="Wingdings" pitchFamily="2" charset="2"/>
              <a:buChar char="Ø"/>
            </a:pPr>
            <a:r>
              <a:rPr lang="en-IN" sz="2400" dirty="0" smtClean="0">
                <a:solidFill>
                  <a:srgbClr val="002060"/>
                </a:solidFill>
              </a:rPr>
              <a:t>   LAB Development  </a:t>
            </a:r>
            <a:endParaRPr lang="en-US" sz="2400" dirty="0" smtClean="0">
              <a:solidFill>
                <a:srgbClr val="002060"/>
              </a:solidFill>
            </a:endParaRPr>
          </a:p>
          <a:p>
            <a:pPr lvl="0" algn="just">
              <a:buFont typeface="Wingdings" pitchFamily="2" charset="2"/>
              <a:buChar char="Ø"/>
            </a:pPr>
            <a:endParaRPr lang="en-US" sz="2200" dirty="0" smtClean="0">
              <a:latin typeface="Times New Roman" pitchFamily="18" charset="0"/>
              <a:cs typeface="Times New Roman" pitchFamily="18" charset="0"/>
            </a:endParaRPr>
          </a:p>
        </p:txBody>
      </p:sp>
      <p:cxnSp>
        <p:nvCxnSpPr>
          <p:cNvPr id="4" name="Straight Connector 3"/>
          <p:cNvCxnSpPr/>
          <p:nvPr/>
        </p:nvCxnSpPr>
        <p:spPr>
          <a:xfrm>
            <a:off x="0" y="1141412"/>
            <a:ext cx="9144000" cy="158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0" y="1217612"/>
            <a:ext cx="9144000" cy="158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7391400" y="457200"/>
            <a:ext cx="1107226" cy="400110"/>
          </a:xfrm>
          <a:prstGeom prst="rect">
            <a:avLst/>
          </a:prstGeom>
        </p:spPr>
        <p:txBody>
          <a:bodyPr wrap="none">
            <a:spAutoFit/>
          </a:bodyPr>
          <a:lstStyle/>
          <a:p>
            <a:r>
              <a:rPr lang="en-IN" sz="2000" b="1" i="1" dirty="0" smtClean="0"/>
              <a:t>Cont…….</a:t>
            </a:r>
            <a:endParaRPr lang="en-US" sz="2000" b="1" i="1"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62200"/>
            <a:ext cx="8686800" cy="2392363"/>
          </a:xfrm>
        </p:spPr>
        <p:txBody>
          <a:bodyPr>
            <a:normAutofit/>
          </a:bodyPr>
          <a:lstStyle/>
          <a:p>
            <a:pPr lvl="0"/>
            <a:r>
              <a:rPr lang="en-IN" b="1" dirty="0" smtClean="0">
                <a:solidFill>
                  <a:srgbClr val="C00000"/>
                </a:solidFill>
              </a:rPr>
              <a:t>Fund Raising</a:t>
            </a:r>
            <a:r>
              <a:rPr lang="en-IN" b="1" dirty="0" smtClean="0"/>
              <a:t>:</a:t>
            </a:r>
            <a:r>
              <a:rPr lang="en-IN" dirty="0" smtClean="0"/>
              <a:t> </a:t>
            </a:r>
          </a:p>
          <a:p>
            <a:pPr lvl="0">
              <a:buNone/>
            </a:pPr>
            <a:r>
              <a:rPr lang="en-IN" sz="2400" dirty="0" smtClean="0"/>
              <a:t>	</a:t>
            </a:r>
            <a:r>
              <a:rPr lang="en-IN" sz="2400" dirty="0" smtClean="0">
                <a:solidFill>
                  <a:srgbClr val="002060"/>
                </a:solidFill>
              </a:rPr>
              <a:t>Actively seek funding from state, central and industry especially with a view to establish a national centre (Planning to submit at </a:t>
            </a:r>
            <a:r>
              <a:rPr lang="en-IN" sz="2400" dirty="0" smtClean="0">
                <a:solidFill>
                  <a:srgbClr val="FF0000"/>
                </a:solidFill>
              </a:rPr>
              <a:t>least </a:t>
            </a:r>
            <a:r>
              <a:rPr lang="en-IN" sz="2400" b="1" dirty="0" smtClean="0">
                <a:solidFill>
                  <a:srgbClr val="FF0000"/>
                </a:solidFill>
              </a:rPr>
              <a:t>4 proposals</a:t>
            </a:r>
            <a:r>
              <a:rPr lang="en-IN" sz="2400" dirty="0" smtClean="0">
                <a:solidFill>
                  <a:srgbClr val="FF0000"/>
                </a:solidFill>
              </a:rPr>
              <a:t> </a:t>
            </a:r>
            <a:r>
              <a:rPr lang="en-IN" sz="2400" dirty="0" smtClean="0">
                <a:solidFill>
                  <a:srgbClr val="002060"/>
                </a:solidFill>
              </a:rPr>
              <a:t>in next academic year)</a:t>
            </a:r>
            <a:endParaRPr lang="en-US" sz="2400" dirty="0" smtClean="0">
              <a:solidFill>
                <a:srgbClr val="002060"/>
              </a:solidFill>
            </a:endParaRPr>
          </a:p>
          <a:p>
            <a:pPr lvl="0">
              <a:buNone/>
            </a:pPr>
            <a:r>
              <a:rPr lang="en-IN" sz="2400" dirty="0" smtClean="0">
                <a:solidFill>
                  <a:srgbClr val="002060"/>
                </a:solidFill>
              </a:rPr>
              <a:t>	</a:t>
            </a:r>
            <a:endParaRPr lang="en-US" sz="2400" dirty="0" smtClean="0">
              <a:solidFill>
                <a:srgbClr val="002060"/>
              </a:solidFill>
            </a:endParaRPr>
          </a:p>
        </p:txBody>
      </p:sp>
      <p:sp>
        <p:nvSpPr>
          <p:cNvPr id="4" name="Rectangle 3"/>
          <p:cNvSpPr/>
          <p:nvPr/>
        </p:nvSpPr>
        <p:spPr>
          <a:xfrm>
            <a:off x="7391400" y="457200"/>
            <a:ext cx="1107226" cy="400110"/>
          </a:xfrm>
          <a:prstGeom prst="rect">
            <a:avLst/>
          </a:prstGeom>
        </p:spPr>
        <p:txBody>
          <a:bodyPr wrap="none">
            <a:spAutoFit/>
          </a:bodyPr>
          <a:lstStyle/>
          <a:p>
            <a:r>
              <a:rPr lang="en-IN" sz="2000" b="1" i="1" dirty="0" smtClean="0"/>
              <a:t>Cont…….</a:t>
            </a:r>
            <a:endParaRPr lang="en-US" sz="2000" b="1" i="1" dirty="0"/>
          </a:p>
        </p:txBody>
      </p:sp>
      <p:cxnSp>
        <p:nvCxnSpPr>
          <p:cNvPr id="5" name="Straight Connector 4"/>
          <p:cNvCxnSpPr/>
          <p:nvPr/>
        </p:nvCxnSpPr>
        <p:spPr>
          <a:xfrm>
            <a:off x="0" y="1217612"/>
            <a:ext cx="9144000" cy="158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1141412"/>
            <a:ext cx="9144000" cy="158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686800" cy="4525963"/>
          </a:xfrm>
        </p:spPr>
        <p:txBody>
          <a:bodyPr>
            <a:normAutofit/>
          </a:bodyPr>
          <a:lstStyle/>
          <a:p>
            <a:pPr lvl="0"/>
            <a:r>
              <a:rPr lang="en-IN" b="1" dirty="0" smtClean="0">
                <a:solidFill>
                  <a:srgbClr val="C00000"/>
                </a:solidFill>
              </a:rPr>
              <a:t>Publications</a:t>
            </a:r>
            <a:r>
              <a:rPr lang="en-IN" b="1" dirty="0" smtClean="0"/>
              <a:t>:</a:t>
            </a:r>
            <a:r>
              <a:rPr lang="en-IN" dirty="0" smtClean="0"/>
              <a:t> </a:t>
            </a:r>
          </a:p>
          <a:p>
            <a:pPr lvl="0">
              <a:buNone/>
            </a:pPr>
            <a:r>
              <a:rPr lang="en-IN" sz="2400" dirty="0" smtClean="0"/>
              <a:t>	</a:t>
            </a:r>
            <a:r>
              <a:rPr lang="en-IN" sz="2400" dirty="0" smtClean="0">
                <a:solidFill>
                  <a:srgbClr val="002060"/>
                </a:solidFill>
              </a:rPr>
              <a:t>	</a:t>
            </a:r>
          </a:p>
          <a:p>
            <a:pPr lvl="0">
              <a:buNone/>
            </a:pPr>
            <a:r>
              <a:rPr lang="en-IN" sz="2400" dirty="0" smtClean="0">
                <a:solidFill>
                  <a:srgbClr val="002060"/>
                </a:solidFill>
              </a:rPr>
              <a:t>	Encourage to submit the manuscript only in the Science citation indexed (SCI) journals. ( commit to publish </a:t>
            </a:r>
            <a:r>
              <a:rPr lang="en-IN" sz="2400" dirty="0" smtClean="0">
                <a:solidFill>
                  <a:srgbClr val="FF0000"/>
                </a:solidFill>
              </a:rPr>
              <a:t>at least </a:t>
            </a:r>
            <a:r>
              <a:rPr lang="en-IN" sz="2400" b="1" dirty="0" smtClean="0">
                <a:solidFill>
                  <a:srgbClr val="FF0000"/>
                </a:solidFill>
              </a:rPr>
              <a:t>90 papers</a:t>
            </a:r>
            <a:r>
              <a:rPr lang="en-IN" sz="2400" dirty="0" smtClean="0">
                <a:solidFill>
                  <a:srgbClr val="FF0000"/>
                </a:solidFill>
              </a:rPr>
              <a:t> </a:t>
            </a:r>
            <a:r>
              <a:rPr lang="en-IN" sz="2400" dirty="0" smtClean="0">
                <a:solidFill>
                  <a:srgbClr val="002060"/>
                </a:solidFill>
              </a:rPr>
              <a:t>in next academic year)</a:t>
            </a:r>
            <a:endParaRPr lang="en-US" sz="2400" dirty="0" smtClean="0">
              <a:solidFill>
                <a:srgbClr val="002060"/>
              </a:solidFill>
            </a:endParaRPr>
          </a:p>
          <a:p>
            <a:pPr lvl="0">
              <a:buNone/>
            </a:pPr>
            <a:r>
              <a:rPr lang="en-IN" sz="2400" dirty="0" smtClean="0">
                <a:solidFill>
                  <a:srgbClr val="002060"/>
                </a:solidFill>
              </a:rPr>
              <a:t>	</a:t>
            </a:r>
          </a:p>
          <a:p>
            <a:r>
              <a:rPr lang="en-IN" b="1" dirty="0" smtClean="0">
                <a:solidFill>
                  <a:srgbClr val="C00000"/>
                </a:solidFill>
              </a:rPr>
              <a:t>Patent: </a:t>
            </a:r>
          </a:p>
          <a:p>
            <a:pPr lvl="0">
              <a:buNone/>
            </a:pPr>
            <a:r>
              <a:rPr lang="en-IN" sz="2400" dirty="0" smtClean="0">
                <a:solidFill>
                  <a:srgbClr val="002060"/>
                </a:solidFill>
              </a:rPr>
              <a:t>	Transfer </a:t>
            </a:r>
            <a:r>
              <a:rPr lang="en-IN" sz="2400" b="1" dirty="0" smtClean="0">
                <a:solidFill>
                  <a:srgbClr val="FF0000"/>
                </a:solidFill>
              </a:rPr>
              <a:t>knowledge into products and processes. Encourage to submit more than one patent within 2 years.  </a:t>
            </a:r>
            <a:endParaRPr lang="en-US" sz="2400" dirty="0" smtClean="0">
              <a:solidFill>
                <a:srgbClr val="002060"/>
              </a:solidFill>
            </a:endParaRPr>
          </a:p>
        </p:txBody>
      </p:sp>
      <p:sp>
        <p:nvSpPr>
          <p:cNvPr id="4" name="Rectangle 3"/>
          <p:cNvSpPr/>
          <p:nvPr/>
        </p:nvSpPr>
        <p:spPr>
          <a:xfrm>
            <a:off x="7391400" y="457200"/>
            <a:ext cx="1107226" cy="400110"/>
          </a:xfrm>
          <a:prstGeom prst="rect">
            <a:avLst/>
          </a:prstGeom>
        </p:spPr>
        <p:txBody>
          <a:bodyPr wrap="none">
            <a:spAutoFit/>
          </a:bodyPr>
          <a:lstStyle/>
          <a:p>
            <a:r>
              <a:rPr lang="en-IN" sz="2000" b="1" i="1" dirty="0" smtClean="0"/>
              <a:t>Cont…….</a:t>
            </a:r>
            <a:endParaRPr lang="en-US" sz="2000" b="1" i="1" dirty="0"/>
          </a:p>
        </p:txBody>
      </p:sp>
      <p:cxnSp>
        <p:nvCxnSpPr>
          <p:cNvPr id="5" name="Straight Connector 4"/>
          <p:cNvCxnSpPr/>
          <p:nvPr/>
        </p:nvCxnSpPr>
        <p:spPr>
          <a:xfrm>
            <a:off x="0" y="1217612"/>
            <a:ext cx="9144000" cy="158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1141412"/>
            <a:ext cx="9144000" cy="158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i="1" dirty="0" smtClean="0">
                <a:solidFill>
                  <a:srgbClr val="C00000"/>
                </a:solidFill>
                <a:latin typeface="Monotype Corsiva" pitchFamily="66" charset="0"/>
                <a:ea typeface="+mn-ea"/>
                <a:cs typeface="+mn-cs"/>
              </a:rPr>
              <a:t>New Centre of Excellence</a:t>
            </a:r>
          </a:p>
        </p:txBody>
      </p:sp>
      <p:sp>
        <p:nvSpPr>
          <p:cNvPr id="3" name="Content Placeholder 2"/>
          <p:cNvSpPr>
            <a:spLocks noGrp="1"/>
          </p:cNvSpPr>
          <p:nvPr>
            <p:ph idx="1"/>
          </p:nvPr>
        </p:nvSpPr>
        <p:spPr>
          <a:xfrm>
            <a:off x="609600" y="1981200"/>
            <a:ext cx="8534400" cy="4114800"/>
          </a:xfrm>
        </p:spPr>
        <p:txBody>
          <a:bodyPr>
            <a:normAutofit/>
          </a:bodyPr>
          <a:lstStyle/>
          <a:p>
            <a:pPr>
              <a:buNone/>
            </a:pPr>
            <a:r>
              <a:rPr lang="en-US" dirty="0" smtClean="0">
                <a:solidFill>
                  <a:srgbClr val="7030A0"/>
                </a:solidFill>
              </a:rPr>
              <a:t>Photonics </a:t>
            </a:r>
          </a:p>
          <a:p>
            <a:pPr>
              <a:buNone/>
            </a:pPr>
            <a:r>
              <a:rPr lang="en-US" dirty="0" smtClean="0">
                <a:solidFill>
                  <a:srgbClr val="7030A0"/>
                </a:solidFill>
              </a:rPr>
              <a:t>Flexible electronic devices</a:t>
            </a:r>
          </a:p>
          <a:p>
            <a:pPr>
              <a:buNone/>
            </a:pPr>
            <a:r>
              <a:rPr lang="en-US" dirty="0" smtClean="0">
                <a:solidFill>
                  <a:srgbClr val="7030A0"/>
                </a:solidFill>
              </a:rPr>
              <a:t>Nanotechnology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3"/>
          <p:cNvSpPr>
            <a:spLocks noGrp="1"/>
          </p:cNvSpPr>
          <p:nvPr>
            <p:ph idx="1"/>
          </p:nvPr>
        </p:nvSpPr>
        <p:spPr>
          <a:xfrm>
            <a:off x="441959" y="2971800"/>
            <a:ext cx="8260082" cy="707886"/>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buNone/>
            </a:pPr>
            <a:r>
              <a:rPr lang="en-US" sz="4000" b="1" cap="all" dirty="0" smtClean="0">
                <a:ln w="0"/>
                <a:solidFill>
                  <a:schemeClr val="accent6">
                    <a:lumMod val="75000"/>
                  </a:schemeClr>
                </a:solidFill>
                <a:effectLst>
                  <a:reflection blurRad="12700" stA="50000" endPos="50000" dist="5000" dir="5400000" sy="-100000" rotWithShape="0"/>
                </a:effectLst>
                <a:latin typeface="Times New Roman" pitchFamily="18" charset="0"/>
                <a:ea typeface="Calibri" pitchFamily="34" charset="0"/>
                <a:cs typeface="Times New Roman" pitchFamily="18" charset="0"/>
              </a:rPr>
              <a:t>Five Year Accomplishment</a:t>
            </a:r>
            <a:r>
              <a:rPr lang="en-US" sz="4000" b="1" cap="all" spc="0" dirty="0" smtClean="0">
                <a:ln w="0"/>
                <a:solidFill>
                  <a:schemeClr val="accent6">
                    <a:lumMod val="75000"/>
                  </a:schemeClr>
                </a:solidFill>
                <a:effectLst>
                  <a:reflection blurRad="12700" stA="50000" endPos="50000" dist="5000" dir="5400000" sy="-100000" rotWithShape="0"/>
                </a:effectLst>
                <a:latin typeface="Times New Roman" pitchFamily="18" charset="0"/>
                <a:ea typeface="Calibri" pitchFamily="34" charset="0"/>
                <a:cs typeface="Times New Roman" pitchFamily="18" charset="0"/>
              </a:rPr>
              <a:t> </a:t>
            </a:r>
            <a:endParaRPr lang="en-US" sz="4000" b="1" cap="all" spc="0" dirty="0">
              <a:ln w="0"/>
              <a:solidFill>
                <a:schemeClr val="accent6">
                  <a:lumMod val="75000"/>
                </a:schemeClr>
              </a:solidFill>
              <a:effectLst>
                <a:reflection blurRad="12700" stA="50000" endPos="50000" dist="5000" dir="5400000" sy="-100000" rotWithShape="0"/>
              </a:effectLst>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6600" dirty="0" smtClean="0"/>
              <a:t>Thank you</a:t>
            </a:r>
            <a:endParaRPr lang="en-US" sz="66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8229600" cy="4525963"/>
          </a:xfrm>
        </p:spPr>
        <p:txBody>
          <a:bodyPr>
            <a:normAutofit/>
          </a:bodyPr>
          <a:lstStyle/>
          <a:p>
            <a:pPr lvl="0">
              <a:buFont typeface="Wingdings" pitchFamily="2" charset="2"/>
              <a:buChar char="v"/>
            </a:pPr>
            <a:r>
              <a:rPr lang="en-IN" b="1" i="1" dirty="0" smtClean="0">
                <a:solidFill>
                  <a:srgbClr val="7030A0"/>
                </a:solidFill>
                <a:latin typeface="Times New Roman" pitchFamily="18" charset="0"/>
                <a:cs typeface="Times New Roman" pitchFamily="18" charset="0"/>
              </a:rPr>
              <a:t>Material Synthesis Lab </a:t>
            </a:r>
          </a:p>
          <a:p>
            <a:pPr lvl="0">
              <a:buFont typeface="Wingdings" pitchFamily="2" charset="2"/>
              <a:buChar char="Ø"/>
            </a:pPr>
            <a:r>
              <a:rPr lang="en-IN" sz="2800" dirty="0" smtClean="0">
                <a:latin typeface="Times New Roman" pitchFamily="18" charset="0"/>
                <a:cs typeface="Times New Roman" pitchFamily="18" charset="0"/>
              </a:rPr>
              <a:t> Fume Hood</a:t>
            </a:r>
            <a:endParaRPr lang="en-US" sz="2800" dirty="0" smtClean="0">
              <a:latin typeface="Times New Roman" pitchFamily="18" charset="0"/>
              <a:cs typeface="Times New Roman" pitchFamily="18" charset="0"/>
            </a:endParaRPr>
          </a:p>
          <a:p>
            <a:pPr lvl="0">
              <a:buFont typeface="Wingdings" pitchFamily="2" charset="2"/>
              <a:buChar char="Ø"/>
            </a:pPr>
            <a:r>
              <a:rPr lang="en-IN" sz="2800" dirty="0" smtClean="0">
                <a:latin typeface="Times New Roman" pitchFamily="18" charset="0"/>
                <a:cs typeface="Times New Roman" pitchFamily="18" charset="0"/>
              </a:rPr>
              <a:t> Photocatalytic Reactor</a:t>
            </a:r>
            <a:endParaRPr lang="en-US" sz="2800" dirty="0" smtClean="0">
              <a:latin typeface="Times New Roman" pitchFamily="18" charset="0"/>
              <a:cs typeface="Times New Roman" pitchFamily="18" charset="0"/>
            </a:endParaRPr>
          </a:p>
          <a:p>
            <a:pPr>
              <a:buFont typeface="Wingdings" pitchFamily="2" charset="2"/>
              <a:buChar char="Ø"/>
            </a:pPr>
            <a:r>
              <a:rPr lang="en-IN" sz="2800" dirty="0" smtClean="0">
                <a:latin typeface="Times New Roman" pitchFamily="18" charset="0"/>
                <a:cs typeface="Times New Roman" pitchFamily="18" charset="0"/>
              </a:rPr>
              <a:t> Slot die Coater</a:t>
            </a:r>
            <a:endParaRPr lang="en-US" sz="2800" dirty="0" smtClean="0">
              <a:latin typeface="Times New Roman" pitchFamily="18" charset="0"/>
              <a:cs typeface="Times New Roman" pitchFamily="18" charset="0"/>
            </a:endParaRPr>
          </a:p>
          <a:p>
            <a:pPr lvl="0">
              <a:buFont typeface="Wingdings" pitchFamily="2" charset="2"/>
              <a:buChar char="Ø"/>
            </a:pPr>
            <a:r>
              <a:rPr lang="en-IN" sz="2800" dirty="0" smtClean="0">
                <a:latin typeface="Times New Roman" pitchFamily="18" charset="0"/>
                <a:cs typeface="Times New Roman" pitchFamily="18" charset="0"/>
              </a:rPr>
              <a:t> Dip Coater</a:t>
            </a:r>
            <a:endParaRPr lang="en-US" sz="2800" dirty="0" smtClean="0">
              <a:latin typeface="Times New Roman" pitchFamily="18" charset="0"/>
              <a:cs typeface="Times New Roman" pitchFamily="18" charset="0"/>
            </a:endParaRPr>
          </a:p>
          <a:p>
            <a:pPr lvl="0">
              <a:buFont typeface="Wingdings" pitchFamily="2" charset="2"/>
              <a:buChar char="Ø"/>
            </a:pPr>
            <a:r>
              <a:rPr lang="en-IN" sz="2800" dirty="0" smtClean="0">
                <a:latin typeface="Times New Roman" pitchFamily="18" charset="0"/>
                <a:cs typeface="Times New Roman" pitchFamily="18" charset="0"/>
              </a:rPr>
              <a:t> Ultra probe Sonicator </a:t>
            </a:r>
            <a:endParaRPr lang="en-US" sz="2800" dirty="0" smtClean="0">
              <a:latin typeface="Times New Roman" pitchFamily="18" charset="0"/>
              <a:cs typeface="Times New Roman" pitchFamily="18" charset="0"/>
            </a:endParaRPr>
          </a:p>
          <a:p>
            <a:pPr lvl="0">
              <a:buFont typeface="Wingdings" pitchFamily="2" charset="2"/>
              <a:buChar char="Ø"/>
            </a:pPr>
            <a:r>
              <a:rPr lang="en-IN" sz="2800" dirty="0" smtClean="0">
                <a:latin typeface="Times New Roman" pitchFamily="18" charset="0"/>
                <a:cs typeface="Times New Roman" pitchFamily="18" charset="0"/>
              </a:rPr>
              <a:t> UV-Ozone Cleaner</a:t>
            </a:r>
            <a:endParaRPr lang="en-US" sz="2800" dirty="0" smtClean="0">
              <a:latin typeface="Times New Roman" pitchFamily="18" charset="0"/>
              <a:cs typeface="Times New Roman" pitchFamily="18" charset="0"/>
            </a:endParaRPr>
          </a:p>
          <a:p>
            <a:pPr lvl="0">
              <a:buFont typeface="Wingdings" pitchFamily="2" charset="2"/>
              <a:buChar char="Ø"/>
            </a:pPr>
            <a:r>
              <a:rPr lang="en-IN" sz="2800" dirty="0" smtClean="0">
                <a:latin typeface="Times New Roman" pitchFamily="18" charset="0"/>
                <a:cs typeface="Times New Roman" pitchFamily="18" charset="0"/>
              </a:rPr>
              <a:t> Vacuum oven </a:t>
            </a:r>
            <a:endParaRPr lang="en-US" sz="2800" dirty="0" smtClean="0">
              <a:latin typeface="Times New Roman" pitchFamily="18" charset="0"/>
              <a:cs typeface="Times New Roman" pitchFamily="18" charset="0"/>
            </a:endParaRPr>
          </a:p>
          <a:p>
            <a:endParaRPr lang="en-US" dirty="0"/>
          </a:p>
        </p:txBody>
      </p:sp>
      <p:cxnSp>
        <p:nvCxnSpPr>
          <p:cNvPr id="4" name="Straight Connector 3"/>
          <p:cNvCxnSpPr/>
          <p:nvPr/>
        </p:nvCxnSpPr>
        <p:spPr>
          <a:xfrm>
            <a:off x="0" y="1217612"/>
            <a:ext cx="9144000" cy="158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0" y="1141412"/>
            <a:ext cx="9144000" cy="158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533400" y="191869"/>
            <a:ext cx="8474629" cy="769441"/>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4400" b="1" cap="all" dirty="0" smtClean="0">
                <a:ln w="0"/>
                <a:solidFill>
                  <a:schemeClr val="accent6">
                    <a:lumMod val="75000"/>
                  </a:schemeClr>
                </a:solidFill>
                <a:effectLst>
                  <a:reflection blurRad="12700" stA="50000" endPos="50000" dist="5000" dir="5400000" sy="-100000" rotWithShape="0"/>
                </a:effectLst>
                <a:latin typeface="Times New Roman" pitchFamily="18" charset="0"/>
                <a:ea typeface="Calibri" pitchFamily="34" charset="0"/>
                <a:cs typeface="Times New Roman" pitchFamily="18" charset="0"/>
              </a:rPr>
              <a:t>Laboratories  Developed</a:t>
            </a:r>
            <a:endParaRPr lang="en-US" sz="4400" b="1" cap="all" spc="0" dirty="0">
              <a:ln w="0"/>
              <a:solidFill>
                <a:schemeClr val="accent6">
                  <a:lumMod val="75000"/>
                </a:schemeClr>
              </a:solidFill>
              <a:effectLst>
                <a:reflection blurRad="12700" stA="50000" endPos="50000" dist="5000" dir="5400000" sy="-100000" rotWithShape="0"/>
              </a:effectLst>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70037"/>
            <a:ext cx="8229600" cy="4525963"/>
          </a:xfrm>
        </p:spPr>
        <p:txBody>
          <a:bodyPr/>
          <a:lstStyle/>
          <a:p>
            <a:pPr>
              <a:buFont typeface="Wingdings" pitchFamily="2" charset="2"/>
              <a:buChar char="v"/>
            </a:pPr>
            <a:r>
              <a:rPr lang="en-IN" b="1" i="1" dirty="0">
                <a:solidFill>
                  <a:srgbClr val="7030A0"/>
                </a:solidFill>
                <a:latin typeface="Times New Roman" pitchFamily="18" charset="0"/>
                <a:cs typeface="Times New Roman" pitchFamily="18" charset="0"/>
              </a:rPr>
              <a:t> </a:t>
            </a:r>
            <a:r>
              <a:rPr lang="en-IN" b="1" i="1" dirty="0" smtClean="0">
                <a:solidFill>
                  <a:srgbClr val="7030A0"/>
                </a:solidFill>
                <a:latin typeface="Times New Roman" pitchFamily="18" charset="0"/>
                <a:cs typeface="Times New Roman" pitchFamily="18" charset="0"/>
              </a:rPr>
              <a:t>Material Characterization lab</a:t>
            </a:r>
          </a:p>
          <a:p>
            <a:pPr>
              <a:buNone/>
            </a:pPr>
            <a:endParaRPr lang="en-IN" b="1" i="1" dirty="0" smtClean="0">
              <a:solidFill>
                <a:srgbClr val="7030A0"/>
              </a:solidFill>
              <a:latin typeface="Times New Roman" pitchFamily="18" charset="0"/>
              <a:cs typeface="Times New Roman" pitchFamily="18" charset="0"/>
            </a:endParaRPr>
          </a:p>
          <a:p>
            <a:pPr lvl="0">
              <a:buFont typeface="Wingdings" pitchFamily="2" charset="2"/>
              <a:buChar char="Ø"/>
            </a:pPr>
            <a:r>
              <a:rPr lang="en-IN" sz="2800" dirty="0" smtClean="0">
                <a:latin typeface="Times New Roman" pitchFamily="18" charset="0"/>
                <a:cs typeface="Times New Roman" pitchFamily="18" charset="0"/>
              </a:rPr>
              <a:t>Field Emission Scanning Electron Microscope</a:t>
            </a:r>
            <a:endParaRPr lang="en-US" sz="2800" dirty="0" smtClean="0">
              <a:latin typeface="Times New Roman" pitchFamily="18" charset="0"/>
              <a:cs typeface="Times New Roman" pitchFamily="18" charset="0"/>
            </a:endParaRPr>
          </a:p>
          <a:p>
            <a:pPr lvl="0">
              <a:buFont typeface="Wingdings" pitchFamily="2" charset="2"/>
              <a:buChar char="Ø"/>
            </a:pPr>
            <a:r>
              <a:rPr lang="en-IN" sz="2800" dirty="0" smtClean="0">
                <a:latin typeface="Times New Roman" pitchFamily="18" charset="0"/>
                <a:cs typeface="Times New Roman" pitchFamily="18" charset="0"/>
              </a:rPr>
              <a:t>Micro Raman Imaging Spectrometer</a:t>
            </a:r>
            <a:endParaRPr lang="en-US" sz="2800" dirty="0" smtClean="0">
              <a:latin typeface="Times New Roman" pitchFamily="18" charset="0"/>
              <a:cs typeface="Times New Roman" pitchFamily="18" charset="0"/>
            </a:endParaRPr>
          </a:p>
          <a:p>
            <a:pPr>
              <a:buFont typeface="Wingdings" pitchFamily="2" charset="2"/>
              <a:buChar char="Ø"/>
            </a:pPr>
            <a:r>
              <a:rPr lang="en-IN" sz="2800" dirty="0" smtClean="0">
                <a:latin typeface="Times New Roman" pitchFamily="18" charset="0"/>
                <a:cs typeface="Times New Roman" pitchFamily="18" charset="0"/>
              </a:rPr>
              <a:t>Spectroscopic </a:t>
            </a:r>
            <a:r>
              <a:rPr lang="en-IN" sz="2800" dirty="0" err="1" smtClean="0">
                <a:latin typeface="Times New Roman" pitchFamily="18" charset="0"/>
                <a:cs typeface="Times New Roman" pitchFamily="18" charset="0"/>
              </a:rPr>
              <a:t>Reflectrometer</a:t>
            </a:r>
            <a:endParaRPr lang="en-IN" sz="2800" dirty="0" smtClean="0">
              <a:latin typeface="Times New Roman" pitchFamily="18" charset="0"/>
              <a:cs typeface="Times New Roman" pitchFamily="18" charset="0"/>
            </a:endParaRPr>
          </a:p>
          <a:p>
            <a:pPr>
              <a:buNone/>
            </a:pPr>
            <a:endParaRPr lang="en-US" sz="2800" dirty="0"/>
          </a:p>
        </p:txBody>
      </p:sp>
      <p:cxnSp>
        <p:nvCxnSpPr>
          <p:cNvPr id="4" name="Straight Connector 3"/>
          <p:cNvCxnSpPr/>
          <p:nvPr/>
        </p:nvCxnSpPr>
        <p:spPr>
          <a:xfrm>
            <a:off x="0" y="1141412"/>
            <a:ext cx="9144000" cy="158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0" y="1217612"/>
            <a:ext cx="9144000" cy="158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7391400" y="457200"/>
            <a:ext cx="879600" cy="400110"/>
          </a:xfrm>
          <a:prstGeom prst="rect">
            <a:avLst/>
          </a:prstGeom>
        </p:spPr>
        <p:txBody>
          <a:bodyPr wrap="none">
            <a:spAutoFit/>
          </a:bodyPr>
          <a:lstStyle/>
          <a:p>
            <a:r>
              <a:rPr lang="en-IN" sz="2000" b="1" i="1" dirty="0" smtClean="0"/>
              <a:t>Cont...</a:t>
            </a:r>
            <a:endParaRPr lang="en-US" sz="2000" b="1" i="1"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rmAutofit fontScale="90000"/>
          </a:bodyPr>
          <a:lstStyle/>
          <a:p>
            <a:r>
              <a:rPr lang="en-IN" sz="3600" dirty="0" smtClean="0"/>
              <a:t/>
            </a:r>
            <a:br>
              <a:rPr lang="en-IN" sz="3600" dirty="0" smtClean="0"/>
            </a:br>
            <a:endParaRPr lang="en-US" sz="3200" b="1" i="1" dirty="0">
              <a:latin typeface="Times New Roman" pitchFamily="18" charset="0"/>
              <a:cs typeface="Times New Roman" pitchFamily="18" charset="0"/>
            </a:endParaRPr>
          </a:p>
        </p:txBody>
      </p:sp>
      <p:sp>
        <p:nvSpPr>
          <p:cNvPr id="3" name="Content Placeholder 2"/>
          <p:cNvSpPr>
            <a:spLocks noGrp="1"/>
          </p:cNvSpPr>
          <p:nvPr>
            <p:ph idx="1"/>
          </p:nvPr>
        </p:nvSpPr>
        <p:spPr>
          <a:xfrm>
            <a:off x="381000" y="1417637"/>
            <a:ext cx="8229600" cy="4525963"/>
          </a:xfrm>
        </p:spPr>
        <p:txBody>
          <a:bodyPr>
            <a:normAutofit fontScale="92500" lnSpcReduction="10000"/>
          </a:bodyPr>
          <a:lstStyle/>
          <a:p>
            <a:pPr lvl="0">
              <a:buFont typeface="Wingdings" pitchFamily="2" charset="2"/>
              <a:buChar char="v"/>
            </a:pPr>
            <a:r>
              <a:rPr lang="en-IN" sz="3500" b="1" i="1" dirty="0" smtClean="0">
                <a:solidFill>
                  <a:srgbClr val="7030A0"/>
                </a:solidFill>
                <a:latin typeface="Times New Roman" pitchFamily="18" charset="0"/>
                <a:cs typeface="Times New Roman" pitchFamily="18" charset="0"/>
              </a:rPr>
              <a:t>Device Fabrication and characterization Lab</a:t>
            </a:r>
          </a:p>
          <a:p>
            <a:pPr lvl="0">
              <a:buFont typeface="Wingdings" pitchFamily="2" charset="2"/>
              <a:buChar char="Ø"/>
            </a:pPr>
            <a:r>
              <a:rPr lang="en-IN" sz="3000" dirty="0" smtClean="0">
                <a:latin typeface="Times New Roman" pitchFamily="18" charset="0"/>
                <a:cs typeface="Times New Roman" pitchFamily="18" charset="0"/>
              </a:rPr>
              <a:t> DC/Pulsed </a:t>
            </a:r>
            <a:r>
              <a:rPr lang="en-IN" sz="3000" dirty="0">
                <a:latin typeface="Times New Roman" pitchFamily="18" charset="0"/>
                <a:cs typeface="Times New Roman" pitchFamily="18" charset="0"/>
              </a:rPr>
              <a:t>DC/RF Sputtering System for </a:t>
            </a:r>
            <a:r>
              <a:rPr lang="en-IN" sz="3000" dirty="0" smtClean="0">
                <a:latin typeface="Times New Roman" pitchFamily="18" charset="0"/>
                <a:cs typeface="Times New Roman" pitchFamily="18" charset="0"/>
              </a:rPr>
              <a:t>thin film  deposition</a:t>
            </a:r>
            <a:endParaRPr lang="en-US" sz="3000" dirty="0">
              <a:latin typeface="Times New Roman" pitchFamily="18" charset="0"/>
              <a:cs typeface="Times New Roman" pitchFamily="18" charset="0"/>
            </a:endParaRPr>
          </a:p>
          <a:p>
            <a:pPr lvl="0">
              <a:buFont typeface="Wingdings" pitchFamily="2" charset="2"/>
              <a:buChar char="Ø"/>
            </a:pPr>
            <a:r>
              <a:rPr lang="en-IN" sz="3000" dirty="0" smtClean="0">
                <a:latin typeface="Times New Roman" pitchFamily="18" charset="0"/>
                <a:cs typeface="Times New Roman" pitchFamily="18" charset="0"/>
              </a:rPr>
              <a:t>Thermal </a:t>
            </a:r>
            <a:r>
              <a:rPr lang="en-IN" sz="3000" dirty="0">
                <a:latin typeface="Times New Roman" pitchFamily="18" charset="0"/>
                <a:cs typeface="Times New Roman" pitchFamily="18" charset="0"/>
              </a:rPr>
              <a:t>Vacuum coating unit</a:t>
            </a:r>
            <a:endParaRPr lang="en-US" sz="3000" dirty="0">
              <a:latin typeface="Times New Roman" pitchFamily="18" charset="0"/>
              <a:cs typeface="Times New Roman" pitchFamily="18" charset="0"/>
            </a:endParaRPr>
          </a:p>
          <a:p>
            <a:pPr lvl="0">
              <a:buFont typeface="Wingdings" pitchFamily="2" charset="2"/>
              <a:buChar char="Ø"/>
            </a:pPr>
            <a:r>
              <a:rPr lang="en-IN" sz="3000" dirty="0" smtClean="0">
                <a:latin typeface="Times New Roman" pitchFamily="18" charset="0"/>
                <a:cs typeface="Times New Roman" pitchFamily="18" charset="0"/>
              </a:rPr>
              <a:t> Glove </a:t>
            </a:r>
            <a:r>
              <a:rPr lang="en-IN" sz="3000" dirty="0">
                <a:latin typeface="Times New Roman" pitchFamily="18" charset="0"/>
                <a:cs typeface="Times New Roman" pitchFamily="18" charset="0"/>
              </a:rPr>
              <a:t>box</a:t>
            </a:r>
            <a:endParaRPr lang="en-US" sz="3000" dirty="0">
              <a:latin typeface="Times New Roman" pitchFamily="18" charset="0"/>
              <a:cs typeface="Times New Roman" pitchFamily="18" charset="0"/>
            </a:endParaRPr>
          </a:p>
          <a:p>
            <a:pPr lvl="0">
              <a:buFont typeface="Wingdings" pitchFamily="2" charset="2"/>
              <a:buChar char="Ø"/>
            </a:pPr>
            <a:r>
              <a:rPr lang="en-IN" sz="3000" dirty="0" smtClean="0">
                <a:latin typeface="Times New Roman" pitchFamily="18" charset="0"/>
                <a:cs typeface="Times New Roman" pitchFamily="18" charset="0"/>
              </a:rPr>
              <a:t> Differential </a:t>
            </a:r>
            <a:r>
              <a:rPr lang="en-IN" sz="3000" dirty="0">
                <a:latin typeface="Times New Roman" pitchFamily="18" charset="0"/>
                <a:cs typeface="Times New Roman" pitchFamily="18" charset="0"/>
              </a:rPr>
              <a:t>Scanning Calorimetry</a:t>
            </a:r>
            <a:endParaRPr lang="en-US" sz="3000" dirty="0">
              <a:latin typeface="Times New Roman" pitchFamily="18" charset="0"/>
              <a:cs typeface="Times New Roman" pitchFamily="18" charset="0"/>
            </a:endParaRPr>
          </a:p>
          <a:p>
            <a:pPr lvl="0">
              <a:buFont typeface="Wingdings" pitchFamily="2" charset="2"/>
              <a:buChar char="Ø"/>
            </a:pPr>
            <a:r>
              <a:rPr lang="en-IN" sz="3000" dirty="0" smtClean="0">
                <a:latin typeface="Times New Roman" pitchFamily="18" charset="0"/>
                <a:cs typeface="Times New Roman" pitchFamily="18" charset="0"/>
              </a:rPr>
              <a:t> Solar </a:t>
            </a:r>
            <a:r>
              <a:rPr lang="en-IN" sz="3000" dirty="0">
                <a:latin typeface="Times New Roman" pitchFamily="18" charset="0"/>
                <a:cs typeface="Times New Roman" pitchFamily="18" charset="0"/>
              </a:rPr>
              <a:t>simulator</a:t>
            </a:r>
            <a:endParaRPr lang="en-US" sz="3000" dirty="0">
              <a:latin typeface="Times New Roman" pitchFamily="18" charset="0"/>
              <a:cs typeface="Times New Roman" pitchFamily="18" charset="0"/>
            </a:endParaRPr>
          </a:p>
          <a:p>
            <a:pPr lvl="0">
              <a:buFont typeface="Wingdings" pitchFamily="2" charset="2"/>
              <a:buChar char="Ø"/>
            </a:pPr>
            <a:r>
              <a:rPr lang="en-IN" sz="3000" dirty="0" smtClean="0">
                <a:latin typeface="Times New Roman" pitchFamily="18" charset="0"/>
                <a:cs typeface="Times New Roman" pitchFamily="18" charset="0"/>
              </a:rPr>
              <a:t> Source </a:t>
            </a:r>
            <a:r>
              <a:rPr lang="en-IN" sz="3000" dirty="0">
                <a:latin typeface="Times New Roman" pitchFamily="18" charset="0"/>
                <a:cs typeface="Times New Roman" pitchFamily="18" charset="0"/>
              </a:rPr>
              <a:t>Meter for I-V measurement</a:t>
            </a:r>
            <a:endParaRPr lang="en-US" sz="3000" dirty="0">
              <a:latin typeface="Times New Roman" pitchFamily="18" charset="0"/>
              <a:cs typeface="Times New Roman" pitchFamily="18" charset="0"/>
            </a:endParaRPr>
          </a:p>
          <a:p>
            <a:pPr lvl="0">
              <a:buFont typeface="Wingdings" pitchFamily="2" charset="2"/>
              <a:buChar char="Ø"/>
            </a:pPr>
            <a:r>
              <a:rPr lang="en-IN" sz="3000" dirty="0" smtClean="0">
                <a:latin typeface="Times New Roman" pitchFamily="18" charset="0"/>
                <a:cs typeface="Times New Roman" pitchFamily="18" charset="0"/>
              </a:rPr>
              <a:t> Tube </a:t>
            </a:r>
            <a:r>
              <a:rPr lang="en-IN" sz="3000" dirty="0">
                <a:latin typeface="Times New Roman" pitchFamily="18" charset="0"/>
                <a:cs typeface="Times New Roman" pitchFamily="18" charset="0"/>
              </a:rPr>
              <a:t>furnace </a:t>
            </a:r>
            <a:endParaRPr lang="en-US" sz="3000" dirty="0">
              <a:latin typeface="Times New Roman" pitchFamily="18" charset="0"/>
              <a:cs typeface="Times New Roman" pitchFamily="18" charset="0"/>
            </a:endParaRPr>
          </a:p>
        </p:txBody>
      </p:sp>
      <p:cxnSp>
        <p:nvCxnSpPr>
          <p:cNvPr id="4" name="Straight Connector 3"/>
          <p:cNvCxnSpPr/>
          <p:nvPr/>
        </p:nvCxnSpPr>
        <p:spPr>
          <a:xfrm>
            <a:off x="0" y="1217612"/>
            <a:ext cx="9144000" cy="158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0" y="1141412"/>
            <a:ext cx="9144000" cy="158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7391400" y="457200"/>
            <a:ext cx="1107226" cy="400110"/>
          </a:xfrm>
          <a:prstGeom prst="rect">
            <a:avLst/>
          </a:prstGeom>
        </p:spPr>
        <p:txBody>
          <a:bodyPr wrap="none">
            <a:spAutoFit/>
          </a:bodyPr>
          <a:lstStyle/>
          <a:p>
            <a:r>
              <a:rPr lang="en-IN" sz="2000" b="1" i="1" dirty="0" smtClean="0"/>
              <a:t>Cont…….</a:t>
            </a:r>
            <a:endParaRPr lang="en-US" sz="2000" b="1" i="1"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229600" cy="4525963"/>
          </a:xfrm>
        </p:spPr>
        <p:txBody>
          <a:bodyPr/>
          <a:lstStyle/>
          <a:p>
            <a:pPr>
              <a:buFont typeface="Wingdings" pitchFamily="2" charset="2"/>
              <a:buChar char="v"/>
            </a:pPr>
            <a:r>
              <a:rPr lang="en-IN" b="1" i="1" dirty="0" smtClean="0">
                <a:solidFill>
                  <a:srgbClr val="7030A0"/>
                </a:solidFill>
                <a:latin typeface="Times New Roman" pitchFamily="18" charset="0"/>
                <a:cs typeface="Times New Roman" pitchFamily="18" charset="0"/>
              </a:rPr>
              <a:t> VLSI </a:t>
            </a:r>
            <a:r>
              <a:rPr lang="en-IN" b="1" i="1" dirty="0">
                <a:solidFill>
                  <a:srgbClr val="7030A0"/>
                </a:solidFill>
                <a:latin typeface="Times New Roman" pitchFamily="18" charset="0"/>
                <a:cs typeface="Times New Roman" pitchFamily="18" charset="0"/>
              </a:rPr>
              <a:t>Design Lab</a:t>
            </a:r>
            <a:endParaRPr lang="en-US" b="1" i="1" dirty="0">
              <a:solidFill>
                <a:srgbClr val="7030A0"/>
              </a:solidFill>
              <a:latin typeface="Times New Roman" pitchFamily="18" charset="0"/>
              <a:cs typeface="Times New Roman" pitchFamily="18" charset="0"/>
            </a:endParaRPr>
          </a:p>
          <a:p>
            <a:pPr>
              <a:buFont typeface="Wingdings" pitchFamily="2" charset="2"/>
              <a:buChar char="v"/>
            </a:pPr>
            <a:r>
              <a:rPr lang="en-IN" b="1" i="1" dirty="0" smtClean="0">
                <a:solidFill>
                  <a:srgbClr val="7030A0"/>
                </a:solidFill>
                <a:latin typeface="Times New Roman" pitchFamily="18" charset="0"/>
                <a:cs typeface="Times New Roman" pitchFamily="18" charset="0"/>
              </a:rPr>
              <a:t> Antenna </a:t>
            </a:r>
            <a:r>
              <a:rPr lang="en-IN" b="1" i="1" dirty="0">
                <a:solidFill>
                  <a:srgbClr val="7030A0"/>
                </a:solidFill>
                <a:latin typeface="Times New Roman" pitchFamily="18" charset="0"/>
                <a:cs typeface="Times New Roman" pitchFamily="18" charset="0"/>
              </a:rPr>
              <a:t>design </a:t>
            </a:r>
            <a:r>
              <a:rPr lang="en-IN" b="1" i="1" dirty="0" smtClean="0">
                <a:solidFill>
                  <a:srgbClr val="7030A0"/>
                </a:solidFill>
                <a:latin typeface="Times New Roman" pitchFamily="18" charset="0"/>
                <a:cs typeface="Times New Roman" pitchFamily="18" charset="0"/>
              </a:rPr>
              <a:t>Lab </a:t>
            </a:r>
            <a:endParaRPr lang="en-US" b="1" i="1" dirty="0">
              <a:solidFill>
                <a:srgbClr val="7030A0"/>
              </a:solidFill>
              <a:latin typeface="Times New Roman" pitchFamily="18" charset="0"/>
              <a:cs typeface="Times New Roman" pitchFamily="18" charset="0"/>
            </a:endParaRPr>
          </a:p>
          <a:p>
            <a:pPr>
              <a:buFont typeface="Wingdings" pitchFamily="2" charset="2"/>
              <a:buChar char="v"/>
            </a:pPr>
            <a:r>
              <a:rPr lang="en-IN" b="1" i="1" dirty="0" smtClean="0">
                <a:solidFill>
                  <a:srgbClr val="7030A0"/>
                </a:solidFill>
                <a:latin typeface="Times New Roman" pitchFamily="18" charset="0"/>
                <a:cs typeface="Times New Roman" pitchFamily="18" charset="0"/>
              </a:rPr>
              <a:t> Advanced Communication Engineering Lab</a:t>
            </a:r>
            <a:endParaRPr lang="en-US" b="1" i="1" dirty="0">
              <a:solidFill>
                <a:srgbClr val="7030A0"/>
              </a:solidFill>
              <a:latin typeface="Times New Roman" pitchFamily="18" charset="0"/>
              <a:cs typeface="Times New Roman" pitchFamily="18" charset="0"/>
            </a:endParaRPr>
          </a:p>
          <a:p>
            <a:pPr>
              <a:buFont typeface="Wingdings" pitchFamily="2" charset="2"/>
              <a:buChar char="v"/>
            </a:pPr>
            <a:endParaRPr lang="en-US" dirty="0"/>
          </a:p>
        </p:txBody>
      </p:sp>
      <p:sp>
        <p:nvSpPr>
          <p:cNvPr id="4" name="Rectangle 3"/>
          <p:cNvSpPr/>
          <p:nvPr/>
        </p:nvSpPr>
        <p:spPr>
          <a:xfrm>
            <a:off x="7391400" y="457200"/>
            <a:ext cx="879600" cy="400110"/>
          </a:xfrm>
          <a:prstGeom prst="rect">
            <a:avLst/>
          </a:prstGeom>
        </p:spPr>
        <p:txBody>
          <a:bodyPr wrap="none">
            <a:spAutoFit/>
          </a:bodyPr>
          <a:lstStyle/>
          <a:p>
            <a:r>
              <a:rPr lang="en-IN" sz="2000" b="1" i="1" dirty="0" smtClean="0"/>
              <a:t>Cont...</a:t>
            </a:r>
            <a:endParaRPr lang="en-US" sz="2000" b="1" i="1" dirty="0"/>
          </a:p>
        </p:txBody>
      </p:sp>
      <p:cxnSp>
        <p:nvCxnSpPr>
          <p:cNvPr id="5" name="Straight Connector 4"/>
          <p:cNvCxnSpPr/>
          <p:nvPr/>
        </p:nvCxnSpPr>
        <p:spPr>
          <a:xfrm>
            <a:off x="0" y="1217612"/>
            <a:ext cx="9144000" cy="158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1141412"/>
            <a:ext cx="9144000" cy="158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24000"/>
            <a:lum/>
          </a:blip>
          <a:srcRect/>
          <a:stretch>
            <a:fillRect l="-23000" r="-23000"/>
          </a:stretch>
        </a:blipFill>
        <a:effectLst/>
      </p:bgPr>
    </p:bg>
    <p:spTree>
      <p:nvGrpSpPr>
        <p:cNvPr id="1" name=""/>
        <p:cNvGrpSpPr/>
        <p:nvPr/>
      </p:nvGrpSpPr>
      <p:grpSpPr>
        <a:xfrm>
          <a:off x="0" y="0"/>
          <a:ext cx="0" cy="0"/>
          <a:chOff x="0" y="0"/>
          <a:chExt cx="0" cy="0"/>
        </a:xfrm>
      </p:grpSpPr>
      <p:pic>
        <p:nvPicPr>
          <p:cNvPr id="8" name="Picture 2" descr="https://goodmenproject.com/wp-content/uploads/2018/06/samuel-zeller-358865-unsplash.jpg"/>
          <p:cNvPicPr>
            <a:picLocks noChangeAspect="1" noChangeArrowheads="1"/>
          </p:cNvPicPr>
          <p:nvPr/>
        </p:nvPicPr>
        <p:blipFill>
          <a:blip r:embed="rId3" cstate="print"/>
          <a:srcRect/>
          <a:stretch>
            <a:fillRect/>
          </a:stretch>
        </p:blipFill>
        <p:spPr bwMode="auto">
          <a:xfrm>
            <a:off x="0" y="1219200"/>
            <a:ext cx="9144000" cy="5638800"/>
          </a:xfrm>
          <a:prstGeom prst="rect">
            <a:avLst/>
          </a:prstGeom>
          <a:noFill/>
        </p:spPr>
      </p:pic>
      <p:sp>
        <p:nvSpPr>
          <p:cNvPr id="3" name="Content Placeholder 2"/>
          <p:cNvSpPr>
            <a:spLocks noGrp="1"/>
          </p:cNvSpPr>
          <p:nvPr>
            <p:ph idx="1"/>
          </p:nvPr>
        </p:nvSpPr>
        <p:spPr>
          <a:xfrm>
            <a:off x="3200400" y="1600200"/>
            <a:ext cx="5638800" cy="4800600"/>
          </a:xfrm>
        </p:spPr>
        <p:txBody>
          <a:bodyPr>
            <a:normAutofit fontScale="62500" lnSpcReduction="20000"/>
          </a:bodyPr>
          <a:lstStyle/>
          <a:p>
            <a:pPr lvl="0" algn="just">
              <a:spcAft>
                <a:spcPts val="600"/>
              </a:spcAft>
              <a:buNone/>
            </a:pPr>
            <a:r>
              <a:rPr lang="en-IN" dirty="0" smtClean="0">
                <a:latin typeface="Times New Roman" pitchFamily="18" charset="0"/>
                <a:cs typeface="Times New Roman" pitchFamily="18" charset="0"/>
              </a:rPr>
              <a:t>	</a:t>
            </a:r>
            <a:endParaRPr lang="en-US" sz="5100" b="1" i="1" dirty="0">
              <a:solidFill>
                <a:srgbClr val="0070C0"/>
              </a:solidFill>
              <a:latin typeface="Arial" pitchFamily="34" charset="0"/>
              <a:cs typeface="Arial" pitchFamily="34" charset="0"/>
            </a:endParaRPr>
          </a:p>
          <a:p>
            <a:pPr lvl="2">
              <a:spcAft>
                <a:spcPts val="600"/>
              </a:spcAft>
              <a:buFont typeface="Wingdings" pitchFamily="2" charset="2"/>
              <a:buChar char="v"/>
            </a:pPr>
            <a:r>
              <a:rPr lang="en-IN" sz="3500" b="1" dirty="0" smtClean="0">
                <a:solidFill>
                  <a:srgbClr val="002060"/>
                </a:solidFill>
                <a:latin typeface="Times New Roman" pitchFamily="18" charset="0"/>
                <a:cs typeface="Times New Roman" pitchFamily="18" charset="0"/>
              </a:rPr>
              <a:t>  Energy harvesting</a:t>
            </a:r>
            <a:endParaRPr lang="en-US" sz="3500" b="1" dirty="0">
              <a:solidFill>
                <a:srgbClr val="002060"/>
              </a:solidFill>
              <a:latin typeface="Times New Roman" pitchFamily="18" charset="0"/>
              <a:cs typeface="Times New Roman" pitchFamily="18" charset="0"/>
            </a:endParaRPr>
          </a:p>
          <a:p>
            <a:pPr lvl="2">
              <a:spcAft>
                <a:spcPts val="600"/>
              </a:spcAft>
              <a:buFont typeface="Wingdings" pitchFamily="2" charset="2"/>
              <a:buChar char="v"/>
            </a:pPr>
            <a:r>
              <a:rPr lang="en-IN" sz="3500" b="1" dirty="0">
                <a:solidFill>
                  <a:srgbClr val="002060"/>
                </a:solidFill>
                <a:latin typeface="Times New Roman" pitchFamily="18" charset="0"/>
                <a:cs typeface="Times New Roman" pitchFamily="18" charset="0"/>
              </a:rPr>
              <a:t> </a:t>
            </a:r>
            <a:r>
              <a:rPr lang="en-IN" sz="3500" b="1" dirty="0" smtClean="0">
                <a:solidFill>
                  <a:srgbClr val="002060"/>
                </a:solidFill>
                <a:latin typeface="Times New Roman" pitchFamily="18" charset="0"/>
                <a:cs typeface="Times New Roman" pitchFamily="18" charset="0"/>
              </a:rPr>
              <a:t> Optoelectronic </a:t>
            </a:r>
            <a:r>
              <a:rPr lang="en-IN" sz="3500" b="1" dirty="0">
                <a:solidFill>
                  <a:srgbClr val="002060"/>
                </a:solidFill>
                <a:latin typeface="Times New Roman" pitchFamily="18" charset="0"/>
                <a:cs typeface="Times New Roman" pitchFamily="18" charset="0"/>
              </a:rPr>
              <a:t>devices</a:t>
            </a:r>
            <a:endParaRPr lang="en-US" sz="3500" b="1" dirty="0">
              <a:solidFill>
                <a:srgbClr val="002060"/>
              </a:solidFill>
              <a:latin typeface="Times New Roman" pitchFamily="18" charset="0"/>
              <a:cs typeface="Times New Roman" pitchFamily="18" charset="0"/>
            </a:endParaRPr>
          </a:p>
          <a:p>
            <a:pPr lvl="2">
              <a:spcAft>
                <a:spcPts val="600"/>
              </a:spcAft>
              <a:buFont typeface="Wingdings" pitchFamily="2" charset="2"/>
              <a:buChar char="v"/>
            </a:pPr>
            <a:r>
              <a:rPr lang="en-IN" sz="3500" b="1" dirty="0">
                <a:solidFill>
                  <a:srgbClr val="002060"/>
                </a:solidFill>
                <a:latin typeface="Times New Roman" pitchFamily="18" charset="0"/>
                <a:cs typeface="Times New Roman" pitchFamily="18" charset="0"/>
              </a:rPr>
              <a:t> </a:t>
            </a:r>
            <a:r>
              <a:rPr lang="en-IN" sz="3500" b="1" dirty="0" smtClean="0">
                <a:solidFill>
                  <a:srgbClr val="002060"/>
                </a:solidFill>
                <a:latin typeface="Times New Roman" pitchFamily="18" charset="0"/>
                <a:cs typeface="Times New Roman" pitchFamily="18" charset="0"/>
              </a:rPr>
              <a:t>  Material Science</a:t>
            </a:r>
            <a:endParaRPr lang="en-US" sz="3500" b="1" dirty="0">
              <a:solidFill>
                <a:srgbClr val="002060"/>
              </a:solidFill>
              <a:latin typeface="Times New Roman" pitchFamily="18" charset="0"/>
              <a:cs typeface="Times New Roman" pitchFamily="18" charset="0"/>
            </a:endParaRPr>
          </a:p>
          <a:p>
            <a:pPr lvl="2">
              <a:spcAft>
                <a:spcPts val="600"/>
              </a:spcAft>
              <a:buFont typeface="Wingdings" pitchFamily="2" charset="2"/>
              <a:buChar char="v"/>
            </a:pPr>
            <a:r>
              <a:rPr lang="en-IN" sz="3500" b="1" dirty="0">
                <a:solidFill>
                  <a:srgbClr val="002060"/>
                </a:solidFill>
                <a:latin typeface="Times New Roman" pitchFamily="18" charset="0"/>
                <a:cs typeface="Times New Roman" pitchFamily="18" charset="0"/>
              </a:rPr>
              <a:t> </a:t>
            </a:r>
            <a:r>
              <a:rPr lang="en-IN" sz="3500" b="1" dirty="0" smtClean="0">
                <a:solidFill>
                  <a:srgbClr val="002060"/>
                </a:solidFill>
                <a:latin typeface="Times New Roman" pitchFamily="18" charset="0"/>
                <a:cs typeface="Times New Roman" pitchFamily="18" charset="0"/>
              </a:rPr>
              <a:t>  Polymer </a:t>
            </a:r>
            <a:r>
              <a:rPr lang="en-IN" sz="3500" b="1" dirty="0">
                <a:solidFill>
                  <a:srgbClr val="002060"/>
                </a:solidFill>
                <a:latin typeface="Times New Roman" pitchFamily="18" charset="0"/>
                <a:cs typeface="Times New Roman" pitchFamily="18" charset="0"/>
              </a:rPr>
              <a:t>Technology</a:t>
            </a:r>
            <a:endParaRPr lang="en-US" sz="3500" b="1" dirty="0">
              <a:solidFill>
                <a:srgbClr val="002060"/>
              </a:solidFill>
              <a:latin typeface="Times New Roman" pitchFamily="18" charset="0"/>
              <a:cs typeface="Times New Roman" pitchFamily="18" charset="0"/>
            </a:endParaRPr>
          </a:p>
          <a:p>
            <a:pPr lvl="2">
              <a:spcAft>
                <a:spcPts val="600"/>
              </a:spcAft>
              <a:buFont typeface="Wingdings" pitchFamily="2" charset="2"/>
              <a:buChar char="v"/>
            </a:pPr>
            <a:r>
              <a:rPr lang="en-IN" sz="3500" b="1" dirty="0">
                <a:solidFill>
                  <a:srgbClr val="002060"/>
                </a:solidFill>
                <a:latin typeface="Times New Roman" pitchFamily="18" charset="0"/>
                <a:cs typeface="Times New Roman" pitchFamily="18" charset="0"/>
              </a:rPr>
              <a:t> </a:t>
            </a:r>
            <a:r>
              <a:rPr lang="en-IN" sz="3500" b="1" dirty="0" smtClean="0">
                <a:solidFill>
                  <a:srgbClr val="002060"/>
                </a:solidFill>
                <a:latin typeface="Times New Roman" pitchFamily="18" charset="0"/>
                <a:cs typeface="Times New Roman" pitchFamily="18" charset="0"/>
              </a:rPr>
              <a:t>  MEMS </a:t>
            </a:r>
            <a:r>
              <a:rPr lang="en-IN" sz="3500" b="1" dirty="0">
                <a:solidFill>
                  <a:srgbClr val="002060"/>
                </a:solidFill>
                <a:latin typeface="Times New Roman" pitchFamily="18" charset="0"/>
                <a:cs typeface="Times New Roman" pitchFamily="18" charset="0"/>
              </a:rPr>
              <a:t>Technology</a:t>
            </a:r>
            <a:endParaRPr lang="en-US" sz="3500" b="1" dirty="0">
              <a:solidFill>
                <a:srgbClr val="002060"/>
              </a:solidFill>
              <a:latin typeface="Times New Roman" pitchFamily="18" charset="0"/>
              <a:cs typeface="Times New Roman" pitchFamily="18" charset="0"/>
            </a:endParaRPr>
          </a:p>
          <a:p>
            <a:pPr lvl="2">
              <a:spcAft>
                <a:spcPts val="600"/>
              </a:spcAft>
              <a:buFont typeface="Wingdings" pitchFamily="2" charset="2"/>
              <a:buChar char="v"/>
            </a:pPr>
            <a:r>
              <a:rPr lang="en-IN" sz="3500" b="1" dirty="0">
                <a:solidFill>
                  <a:srgbClr val="002060"/>
                </a:solidFill>
                <a:latin typeface="Times New Roman" pitchFamily="18" charset="0"/>
                <a:cs typeface="Times New Roman" pitchFamily="18" charset="0"/>
              </a:rPr>
              <a:t> </a:t>
            </a:r>
            <a:r>
              <a:rPr lang="en-IN" sz="3500" b="1" dirty="0" smtClean="0">
                <a:solidFill>
                  <a:srgbClr val="002060"/>
                </a:solidFill>
                <a:latin typeface="Times New Roman" pitchFamily="18" charset="0"/>
                <a:cs typeface="Times New Roman" pitchFamily="18" charset="0"/>
              </a:rPr>
              <a:t>  Microwave </a:t>
            </a:r>
            <a:r>
              <a:rPr lang="en-IN" sz="3500" b="1" dirty="0">
                <a:solidFill>
                  <a:srgbClr val="002060"/>
                </a:solidFill>
                <a:latin typeface="Times New Roman" pitchFamily="18" charset="0"/>
                <a:cs typeface="Times New Roman" pitchFamily="18" charset="0"/>
              </a:rPr>
              <a:t>Electronics </a:t>
            </a:r>
            <a:endParaRPr lang="en-US" sz="3500" b="1" dirty="0">
              <a:solidFill>
                <a:srgbClr val="002060"/>
              </a:solidFill>
              <a:latin typeface="Times New Roman" pitchFamily="18" charset="0"/>
              <a:cs typeface="Times New Roman" pitchFamily="18" charset="0"/>
            </a:endParaRPr>
          </a:p>
          <a:p>
            <a:pPr lvl="2">
              <a:spcAft>
                <a:spcPts val="600"/>
              </a:spcAft>
              <a:buFont typeface="Wingdings" pitchFamily="2" charset="2"/>
              <a:buChar char="v"/>
            </a:pPr>
            <a:r>
              <a:rPr lang="en-IN" sz="3500" b="1" dirty="0">
                <a:solidFill>
                  <a:srgbClr val="002060"/>
                </a:solidFill>
                <a:latin typeface="Times New Roman" pitchFamily="18" charset="0"/>
                <a:cs typeface="Times New Roman" pitchFamily="18" charset="0"/>
              </a:rPr>
              <a:t> </a:t>
            </a:r>
            <a:r>
              <a:rPr lang="en-IN" sz="3500" b="1" dirty="0" smtClean="0">
                <a:solidFill>
                  <a:srgbClr val="002060"/>
                </a:solidFill>
                <a:latin typeface="Times New Roman" pitchFamily="18" charset="0"/>
                <a:cs typeface="Times New Roman" pitchFamily="18" charset="0"/>
              </a:rPr>
              <a:t>  Image </a:t>
            </a:r>
            <a:r>
              <a:rPr lang="en-IN" sz="3500" b="1" dirty="0">
                <a:solidFill>
                  <a:srgbClr val="002060"/>
                </a:solidFill>
                <a:latin typeface="Times New Roman" pitchFamily="18" charset="0"/>
                <a:cs typeface="Times New Roman" pitchFamily="18" charset="0"/>
              </a:rPr>
              <a:t>Processing </a:t>
            </a:r>
            <a:endParaRPr lang="en-US" sz="3500" b="1" dirty="0">
              <a:solidFill>
                <a:srgbClr val="002060"/>
              </a:solidFill>
              <a:latin typeface="Times New Roman" pitchFamily="18" charset="0"/>
              <a:cs typeface="Times New Roman" pitchFamily="18" charset="0"/>
            </a:endParaRPr>
          </a:p>
          <a:p>
            <a:pPr lvl="2">
              <a:spcAft>
                <a:spcPts val="600"/>
              </a:spcAft>
              <a:buFont typeface="Wingdings" pitchFamily="2" charset="2"/>
              <a:buChar char="v"/>
            </a:pPr>
            <a:r>
              <a:rPr lang="en-IN" sz="3500" b="1" dirty="0">
                <a:solidFill>
                  <a:srgbClr val="002060"/>
                </a:solidFill>
                <a:latin typeface="Times New Roman" pitchFamily="18" charset="0"/>
                <a:cs typeface="Times New Roman" pitchFamily="18" charset="0"/>
              </a:rPr>
              <a:t> </a:t>
            </a:r>
            <a:r>
              <a:rPr lang="en-IN" sz="3500" b="1" dirty="0" smtClean="0">
                <a:solidFill>
                  <a:srgbClr val="002060"/>
                </a:solidFill>
                <a:latin typeface="Times New Roman" pitchFamily="18" charset="0"/>
                <a:cs typeface="Times New Roman" pitchFamily="18" charset="0"/>
              </a:rPr>
              <a:t>  Communication </a:t>
            </a:r>
            <a:r>
              <a:rPr lang="en-IN" sz="3500" b="1" dirty="0">
                <a:solidFill>
                  <a:srgbClr val="002060"/>
                </a:solidFill>
                <a:latin typeface="Times New Roman" pitchFamily="18" charset="0"/>
                <a:cs typeface="Times New Roman" pitchFamily="18" charset="0"/>
              </a:rPr>
              <a:t>System</a:t>
            </a:r>
            <a:endParaRPr lang="en-US" sz="3500" b="1" dirty="0">
              <a:solidFill>
                <a:srgbClr val="002060"/>
              </a:solidFill>
              <a:latin typeface="Times New Roman" pitchFamily="18" charset="0"/>
              <a:cs typeface="Times New Roman" pitchFamily="18" charset="0"/>
            </a:endParaRPr>
          </a:p>
          <a:p>
            <a:pPr lvl="2">
              <a:spcAft>
                <a:spcPts val="600"/>
              </a:spcAft>
              <a:buFont typeface="Wingdings" pitchFamily="2" charset="2"/>
              <a:buChar char="v"/>
            </a:pPr>
            <a:r>
              <a:rPr lang="en-IN" sz="3500" b="1" dirty="0">
                <a:solidFill>
                  <a:srgbClr val="002060"/>
                </a:solidFill>
                <a:latin typeface="Times New Roman" pitchFamily="18" charset="0"/>
                <a:cs typeface="Times New Roman" pitchFamily="18" charset="0"/>
              </a:rPr>
              <a:t> </a:t>
            </a:r>
            <a:r>
              <a:rPr lang="en-IN" sz="3500" b="1" dirty="0" smtClean="0">
                <a:solidFill>
                  <a:srgbClr val="002060"/>
                </a:solidFill>
                <a:latin typeface="Times New Roman" pitchFamily="18" charset="0"/>
                <a:cs typeface="Times New Roman" pitchFamily="18" charset="0"/>
              </a:rPr>
              <a:t>  VLSI </a:t>
            </a:r>
            <a:r>
              <a:rPr lang="en-IN" sz="3500" b="1" dirty="0">
                <a:solidFill>
                  <a:srgbClr val="002060"/>
                </a:solidFill>
                <a:latin typeface="Times New Roman" pitchFamily="18" charset="0"/>
                <a:cs typeface="Times New Roman" pitchFamily="18" charset="0"/>
              </a:rPr>
              <a:t>design</a:t>
            </a:r>
            <a:endParaRPr lang="en-US" sz="3500" b="1" dirty="0">
              <a:solidFill>
                <a:srgbClr val="002060"/>
              </a:solidFill>
              <a:latin typeface="Times New Roman" pitchFamily="18" charset="0"/>
              <a:cs typeface="Times New Roman" pitchFamily="18" charset="0"/>
            </a:endParaRPr>
          </a:p>
          <a:p>
            <a:pPr lvl="2">
              <a:spcAft>
                <a:spcPts val="600"/>
              </a:spcAft>
              <a:buNone/>
            </a:pPr>
            <a:r>
              <a:rPr lang="en-IN" sz="3500" b="1" dirty="0">
                <a:solidFill>
                  <a:schemeClr val="accent3">
                    <a:lumMod val="50000"/>
                  </a:schemeClr>
                </a:solidFill>
                <a:latin typeface="Times New Roman" pitchFamily="18" charset="0"/>
                <a:cs typeface="Times New Roman" pitchFamily="18" charset="0"/>
              </a:rPr>
              <a:t>		</a:t>
            </a:r>
            <a:r>
              <a:rPr lang="en-IN" sz="3500" b="1" dirty="0">
                <a:solidFill>
                  <a:schemeClr val="accent3">
                    <a:lumMod val="50000"/>
                  </a:schemeClr>
                </a:solidFill>
              </a:rPr>
              <a:t>	</a:t>
            </a:r>
            <a:endParaRPr lang="en-US" sz="3500" b="1" dirty="0">
              <a:solidFill>
                <a:schemeClr val="accent3">
                  <a:lumMod val="50000"/>
                </a:schemeClr>
              </a:solidFill>
            </a:endParaRPr>
          </a:p>
        </p:txBody>
      </p:sp>
      <p:cxnSp>
        <p:nvCxnSpPr>
          <p:cNvPr id="5" name="Straight Connector 4"/>
          <p:cNvCxnSpPr/>
          <p:nvPr/>
        </p:nvCxnSpPr>
        <p:spPr>
          <a:xfrm>
            <a:off x="0" y="1217612"/>
            <a:ext cx="9144000" cy="158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1141412"/>
            <a:ext cx="9144000" cy="158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066800" y="381000"/>
            <a:ext cx="7391400" cy="584775"/>
          </a:xfrm>
          <a:prstGeom prst="rect">
            <a:avLst/>
          </a:prstGeom>
        </p:spPr>
        <p:txBody>
          <a:bodyPr wrap="square">
            <a:spAutoFit/>
          </a:bodyPr>
          <a:lstStyle/>
          <a:p>
            <a:r>
              <a:rPr lang="en-IN" sz="3200" b="1" i="1" dirty="0" smtClean="0">
                <a:solidFill>
                  <a:srgbClr val="0070C0"/>
                </a:solidFill>
                <a:latin typeface="Arial" pitchFamily="34" charset="0"/>
                <a:cs typeface="Arial" pitchFamily="34" charset="0"/>
              </a:rPr>
              <a:t>Thrust areas of Research </a:t>
            </a:r>
            <a:endParaRPr lang="en-US" sz="32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46237"/>
            <a:ext cx="8229600" cy="4525963"/>
          </a:xfrm>
        </p:spPr>
        <p:txBody>
          <a:bodyPr>
            <a:normAutofit/>
          </a:bodyPr>
          <a:lstStyle/>
          <a:p>
            <a:pPr lvl="2">
              <a:buNone/>
            </a:pPr>
            <a:r>
              <a:rPr lang="en-IN" sz="2900" dirty="0" smtClean="0">
                <a:solidFill>
                  <a:schemeClr val="tx2">
                    <a:lumMod val="50000"/>
                  </a:schemeClr>
                </a:solidFill>
                <a:latin typeface="Times New Roman" pitchFamily="18" charset="0"/>
                <a:cs typeface="Times New Roman" pitchFamily="18" charset="0"/>
              </a:rPr>
              <a:t>                                                  </a:t>
            </a:r>
          </a:p>
          <a:p>
            <a:pPr lvl="2">
              <a:buFont typeface="Wingdings" pitchFamily="2" charset="2"/>
              <a:buChar char="Ø"/>
            </a:pPr>
            <a:r>
              <a:rPr lang="en-IN" sz="2900" dirty="0" smtClean="0">
                <a:solidFill>
                  <a:schemeClr val="tx2">
                    <a:lumMod val="50000"/>
                  </a:schemeClr>
                </a:solidFill>
                <a:latin typeface="Times New Roman" pitchFamily="18" charset="0"/>
                <a:cs typeface="Times New Roman" pitchFamily="18" charset="0"/>
              </a:rPr>
              <a:t> </a:t>
            </a:r>
            <a:r>
              <a:rPr lang="en-IN" b="1" dirty="0" smtClean="0">
                <a:solidFill>
                  <a:schemeClr val="tx2">
                    <a:lumMod val="50000"/>
                  </a:schemeClr>
                </a:solidFill>
                <a:latin typeface="Times New Roman" pitchFamily="18" charset="0"/>
                <a:cs typeface="Times New Roman" pitchFamily="18" charset="0"/>
              </a:rPr>
              <a:t>UGC </a:t>
            </a:r>
            <a:r>
              <a:rPr lang="en-IN" b="1" dirty="0">
                <a:solidFill>
                  <a:schemeClr val="tx2">
                    <a:lumMod val="50000"/>
                  </a:schemeClr>
                </a:solidFill>
                <a:latin typeface="Times New Roman" pitchFamily="18" charset="0"/>
                <a:cs typeface="Times New Roman" pitchFamily="18" charset="0"/>
              </a:rPr>
              <a:t>Project (2)</a:t>
            </a:r>
            <a:endParaRPr lang="en-US" b="1" dirty="0">
              <a:solidFill>
                <a:schemeClr val="tx2">
                  <a:lumMod val="50000"/>
                </a:schemeClr>
              </a:solidFill>
              <a:latin typeface="Times New Roman" pitchFamily="18" charset="0"/>
              <a:cs typeface="Times New Roman" pitchFamily="18" charset="0"/>
            </a:endParaRPr>
          </a:p>
          <a:p>
            <a:pPr lvl="2">
              <a:buFont typeface="Wingdings" pitchFamily="2" charset="2"/>
              <a:buChar char="Ø"/>
            </a:pPr>
            <a:r>
              <a:rPr lang="en-IN" b="1" dirty="0" smtClean="0">
                <a:solidFill>
                  <a:schemeClr val="tx2">
                    <a:lumMod val="50000"/>
                  </a:schemeClr>
                </a:solidFill>
                <a:latin typeface="Times New Roman" pitchFamily="18" charset="0"/>
                <a:cs typeface="Times New Roman" pitchFamily="18" charset="0"/>
              </a:rPr>
              <a:t>   UGC-DAE </a:t>
            </a:r>
            <a:r>
              <a:rPr lang="en-IN" b="1" dirty="0">
                <a:solidFill>
                  <a:schemeClr val="tx2">
                    <a:lumMod val="50000"/>
                  </a:schemeClr>
                </a:solidFill>
                <a:latin typeface="Times New Roman" pitchFamily="18" charset="0"/>
                <a:cs typeface="Times New Roman" pitchFamily="18" charset="0"/>
              </a:rPr>
              <a:t>CRS </a:t>
            </a:r>
            <a:r>
              <a:rPr lang="en-IN" b="1" dirty="0" smtClean="0">
                <a:solidFill>
                  <a:schemeClr val="tx2">
                    <a:lumMod val="50000"/>
                  </a:schemeClr>
                </a:solidFill>
                <a:latin typeface="Times New Roman" pitchFamily="18" charset="0"/>
                <a:cs typeface="Times New Roman" pitchFamily="18" charset="0"/>
              </a:rPr>
              <a:t>(</a:t>
            </a:r>
            <a:r>
              <a:rPr lang="en-IN" b="1" dirty="0">
                <a:solidFill>
                  <a:schemeClr val="tx2">
                    <a:lumMod val="50000"/>
                  </a:schemeClr>
                </a:solidFill>
                <a:latin typeface="Times New Roman" pitchFamily="18" charset="0"/>
                <a:cs typeface="Times New Roman" pitchFamily="18" charset="0"/>
              </a:rPr>
              <a:t>1)</a:t>
            </a:r>
            <a:endParaRPr lang="en-US" b="1" dirty="0">
              <a:solidFill>
                <a:schemeClr val="tx2">
                  <a:lumMod val="50000"/>
                </a:schemeClr>
              </a:solidFill>
              <a:latin typeface="Times New Roman" pitchFamily="18" charset="0"/>
              <a:cs typeface="Times New Roman" pitchFamily="18" charset="0"/>
            </a:endParaRPr>
          </a:p>
          <a:p>
            <a:pPr lvl="2">
              <a:buFont typeface="Wingdings" pitchFamily="2" charset="2"/>
              <a:buChar char="Ø"/>
            </a:pPr>
            <a:r>
              <a:rPr lang="en-IN" b="1" dirty="0" smtClean="0">
                <a:solidFill>
                  <a:schemeClr val="tx2">
                    <a:lumMod val="50000"/>
                  </a:schemeClr>
                </a:solidFill>
                <a:latin typeface="Times New Roman" pitchFamily="18" charset="0"/>
                <a:cs typeface="Times New Roman" pitchFamily="18" charset="0"/>
              </a:rPr>
              <a:t>   DST-TARE </a:t>
            </a:r>
            <a:r>
              <a:rPr lang="en-IN" b="1" dirty="0">
                <a:solidFill>
                  <a:schemeClr val="tx2">
                    <a:lumMod val="50000"/>
                  </a:schemeClr>
                </a:solidFill>
                <a:latin typeface="Times New Roman" pitchFamily="18" charset="0"/>
                <a:cs typeface="Times New Roman" pitchFamily="18" charset="0"/>
              </a:rPr>
              <a:t>(1)</a:t>
            </a:r>
            <a:endParaRPr lang="en-US" b="1" dirty="0">
              <a:solidFill>
                <a:schemeClr val="tx2">
                  <a:lumMod val="50000"/>
                </a:schemeClr>
              </a:solidFill>
              <a:latin typeface="Times New Roman" pitchFamily="18" charset="0"/>
              <a:cs typeface="Times New Roman" pitchFamily="18" charset="0"/>
            </a:endParaRPr>
          </a:p>
          <a:p>
            <a:pPr lvl="2">
              <a:buFont typeface="Wingdings" pitchFamily="2" charset="2"/>
              <a:buChar char="Ø"/>
            </a:pPr>
            <a:r>
              <a:rPr lang="en-IN" b="1" dirty="0" smtClean="0">
                <a:solidFill>
                  <a:schemeClr val="tx2">
                    <a:lumMod val="50000"/>
                  </a:schemeClr>
                </a:solidFill>
                <a:latin typeface="Times New Roman" pitchFamily="18" charset="0"/>
                <a:cs typeface="Times New Roman" pitchFamily="18" charset="0"/>
              </a:rPr>
              <a:t>   DST-SERB </a:t>
            </a:r>
            <a:r>
              <a:rPr lang="en-IN" b="1" dirty="0">
                <a:solidFill>
                  <a:schemeClr val="tx2">
                    <a:lumMod val="50000"/>
                  </a:schemeClr>
                </a:solidFill>
                <a:latin typeface="Times New Roman" pitchFamily="18" charset="0"/>
                <a:cs typeface="Times New Roman" pitchFamily="18" charset="0"/>
              </a:rPr>
              <a:t>(1</a:t>
            </a:r>
            <a:r>
              <a:rPr lang="en-IN" b="1" dirty="0" smtClean="0">
                <a:solidFill>
                  <a:schemeClr val="tx2">
                    <a:lumMod val="50000"/>
                  </a:schemeClr>
                </a:solidFill>
                <a:latin typeface="Times New Roman" pitchFamily="18" charset="0"/>
                <a:cs typeface="Times New Roman" pitchFamily="18" charset="0"/>
              </a:rPr>
              <a:t>)</a:t>
            </a:r>
          </a:p>
          <a:p>
            <a:pPr lvl="2">
              <a:buNone/>
            </a:pPr>
            <a:r>
              <a:rPr lang="en-IN" sz="2900" b="1" dirty="0" smtClean="0">
                <a:solidFill>
                  <a:schemeClr val="tx2">
                    <a:lumMod val="50000"/>
                  </a:schemeClr>
                </a:solidFill>
                <a:latin typeface="Times New Roman" pitchFamily="18" charset="0"/>
                <a:cs typeface="Times New Roman" pitchFamily="18" charset="0"/>
              </a:rPr>
              <a:t>                                            60 Lakhs</a:t>
            </a:r>
            <a:endParaRPr lang="en-IN" sz="2900" dirty="0" smtClean="0">
              <a:solidFill>
                <a:schemeClr val="tx2">
                  <a:lumMod val="50000"/>
                </a:schemeClr>
              </a:solidFill>
              <a:latin typeface="Times New Roman" pitchFamily="18" charset="0"/>
              <a:cs typeface="Times New Roman" pitchFamily="18" charset="0"/>
            </a:endParaRPr>
          </a:p>
          <a:p>
            <a:r>
              <a:rPr lang="en-IN" b="1" i="1" dirty="0" smtClean="0">
                <a:solidFill>
                  <a:schemeClr val="accent5">
                    <a:lumMod val="50000"/>
                  </a:schemeClr>
                </a:solidFill>
                <a:latin typeface="Times New Roman" pitchFamily="18" charset="0"/>
                <a:cs typeface="Times New Roman" pitchFamily="18" charset="0"/>
              </a:rPr>
              <a:t>Institutional Project</a:t>
            </a:r>
            <a:endParaRPr lang="en-US" b="1" i="1" dirty="0" smtClean="0">
              <a:solidFill>
                <a:schemeClr val="accent5">
                  <a:lumMod val="50000"/>
                </a:schemeClr>
              </a:solidFill>
              <a:latin typeface="Times New Roman" pitchFamily="18" charset="0"/>
              <a:cs typeface="Times New Roman" pitchFamily="18" charset="0"/>
            </a:endParaRPr>
          </a:p>
          <a:p>
            <a:pPr lvl="3">
              <a:buFont typeface="Wingdings" pitchFamily="2" charset="2"/>
              <a:buChar char="v"/>
            </a:pPr>
            <a:r>
              <a:rPr lang="en-IN" sz="2800" dirty="0" smtClean="0">
                <a:latin typeface="Times New Roman" pitchFamily="18" charset="0"/>
                <a:cs typeface="Times New Roman" pitchFamily="18" charset="0"/>
              </a:rPr>
              <a:t> </a:t>
            </a:r>
            <a:r>
              <a:rPr lang="en-IN" sz="2400" b="1" dirty="0" smtClean="0">
                <a:latin typeface="Times New Roman" pitchFamily="18" charset="0"/>
                <a:cs typeface="Times New Roman" pitchFamily="18" charset="0"/>
              </a:rPr>
              <a:t>DST-CURIE (3 Phases)</a:t>
            </a:r>
            <a:endParaRPr lang="en-US" sz="2400" b="1" dirty="0" smtClean="0">
              <a:latin typeface="Times New Roman" pitchFamily="18" charset="0"/>
              <a:cs typeface="Times New Roman" pitchFamily="18" charset="0"/>
            </a:endParaRPr>
          </a:p>
          <a:p>
            <a:pPr lvl="3">
              <a:buFont typeface="Wingdings" pitchFamily="2" charset="2"/>
              <a:buChar char="v"/>
            </a:pPr>
            <a:r>
              <a:rPr lang="en-IN" sz="2400" b="1" dirty="0" smtClean="0">
                <a:latin typeface="Times New Roman" pitchFamily="18" charset="0"/>
                <a:cs typeface="Times New Roman" pitchFamily="18" charset="0"/>
              </a:rPr>
              <a:t>  MHRD-FAST </a:t>
            </a:r>
            <a:endParaRPr lang="en-US" sz="2400" b="1" dirty="0" smtClean="0">
              <a:latin typeface="Times New Roman" pitchFamily="18" charset="0"/>
              <a:cs typeface="Times New Roman" pitchFamily="18" charset="0"/>
            </a:endParaRPr>
          </a:p>
          <a:p>
            <a:pPr lvl="2">
              <a:buNone/>
            </a:pPr>
            <a:endParaRPr lang="en-US" sz="2900" dirty="0">
              <a:latin typeface="Times New Roman" pitchFamily="18" charset="0"/>
              <a:cs typeface="Times New Roman" pitchFamily="18" charset="0"/>
            </a:endParaRPr>
          </a:p>
          <a:p>
            <a:pPr>
              <a:buNone/>
            </a:pPr>
            <a:endParaRPr lang="en-US" dirty="0"/>
          </a:p>
        </p:txBody>
      </p:sp>
      <p:sp>
        <p:nvSpPr>
          <p:cNvPr id="4" name="Rectangle 3"/>
          <p:cNvSpPr/>
          <p:nvPr/>
        </p:nvSpPr>
        <p:spPr>
          <a:xfrm>
            <a:off x="2895600" y="191869"/>
            <a:ext cx="3801042"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solidFill>
                  <a:schemeClr val="accent6">
                    <a:lumMod val="75000"/>
                  </a:schemeClr>
                </a:solidFill>
                <a:effectLst>
                  <a:reflection blurRad="12700" stA="50000" endPos="50000" dist="5000" dir="5400000" sy="-100000" rotWithShape="0"/>
                </a:effectLst>
                <a:latin typeface="Times New Roman" pitchFamily="18" charset="0"/>
                <a:cs typeface="Times New Roman" pitchFamily="18" charset="0"/>
              </a:rPr>
              <a:t>projects</a:t>
            </a:r>
            <a:endParaRPr lang="en-US" sz="5400" b="1" cap="all" spc="0" dirty="0">
              <a:ln w="0"/>
              <a:solidFill>
                <a:schemeClr val="accent6">
                  <a:lumMod val="75000"/>
                </a:schemeClr>
              </a:solidFill>
              <a:effectLst>
                <a:reflection blurRad="12700" stA="50000" endPos="50000" dist="5000" dir="5400000" sy="-100000" rotWithShape="0"/>
              </a:effectLst>
              <a:latin typeface="Times New Roman" pitchFamily="18" charset="0"/>
              <a:cs typeface="Times New Roman" pitchFamily="18" charset="0"/>
            </a:endParaRPr>
          </a:p>
        </p:txBody>
      </p:sp>
      <p:cxnSp>
        <p:nvCxnSpPr>
          <p:cNvPr id="5" name="Straight Connector 4"/>
          <p:cNvCxnSpPr/>
          <p:nvPr/>
        </p:nvCxnSpPr>
        <p:spPr>
          <a:xfrm>
            <a:off x="0" y="1141412"/>
            <a:ext cx="9144000" cy="158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1217612"/>
            <a:ext cx="9144000" cy="158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229600" cy="1066800"/>
          </a:xfrm>
        </p:spPr>
        <p:txBody>
          <a:bodyPr/>
          <a:lstStyle/>
          <a:p>
            <a:r>
              <a:rPr lang="en-IN" sz="2400" dirty="0" smtClean="0">
                <a:solidFill>
                  <a:srgbClr val="7030A0"/>
                </a:solidFill>
                <a:latin typeface="Times New Roman" pitchFamily="18" charset="0"/>
                <a:cs typeface="Times New Roman" pitchFamily="18" charset="0"/>
              </a:rPr>
              <a:t>Faculty members of the School of Physical Sciences published more than 200 research articles listed in Scopus. </a:t>
            </a:r>
            <a:endParaRPr lang="en-US" sz="2400" dirty="0" smtClean="0">
              <a:solidFill>
                <a:srgbClr val="7030A0"/>
              </a:solidFill>
              <a:latin typeface="Times New Roman" pitchFamily="18" charset="0"/>
              <a:cs typeface="Times New Roman" pitchFamily="18" charset="0"/>
            </a:endParaRPr>
          </a:p>
          <a:p>
            <a:endParaRPr lang="en-US" dirty="0"/>
          </a:p>
        </p:txBody>
      </p:sp>
      <p:cxnSp>
        <p:nvCxnSpPr>
          <p:cNvPr id="4" name="Straight Connector 3"/>
          <p:cNvCxnSpPr/>
          <p:nvPr/>
        </p:nvCxnSpPr>
        <p:spPr>
          <a:xfrm>
            <a:off x="0" y="1141412"/>
            <a:ext cx="9144000" cy="158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0" y="1217612"/>
            <a:ext cx="9144000" cy="158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pic>
        <p:nvPicPr>
          <p:cNvPr id="7" name="Picture 2"/>
          <p:cNvPicPr>
            <a:picLocks noChangeAspect="1" noChangeArrowheads="1"/>
          </p:cNvPicPr>
          <p:nvPr/>
        </p:nvPicPr>
        <p:blipFill>
          <a:blip r:embed="rId2" cstate="print"/>
          <a:srcRect/>
          <a:stretch>
            <a:fillRect/>
          </a:stretch>
        </p:blipFill>
        <p:spPr bwMode="auto">
          <a:xfrm>
            <a:off x="457200" y="2133600"/>
            <a:ext cx="5410200" cy="4134084"/>
          </a:xfrm>
          <a:prstGeom prst="rect">
            <a:avLst/>
          </a:prstGeom>
          <a:noFill/>
          <a:ln w="9525">
            <a:noFill/>
            <a:miter lim="800000"/>
            <a:headEnd/>
            <a:tailEnd/>
          </a:ln>
          <a:effectLst/>
        </p:spPr>
      </p:pic>
      <p:sp>
        <p:nvSpPr>
          <p:cNvPr id="8" name="TextBox 7"/>
          <p:cNvSpPr txBox="1"/>
          <p:nvPr/>
        </p:nvSpPr>
        <p:spPr>
          <a:xfrm>
            <a:off x="381000" y="304800"/>
            <a:ext cx="3810000" cy="584775"/>
          </a:xfrm>
          <a:prstGeom prst="rect">
            <a:avLst/>
          </a:prstGeom>
          <a:noFill/>
        </p:spPr>
        <p:txBody>
          <a:bodyPr wrap="square" rtlCol="0">
            <a:spAutoFit/>
          </a:bodyPr>
          <a:lstStyle/>
          <a:p>
            <a:r>
              <a:rPr lang="en-US" sz="3200" b="1" dirty="0" smtClean="0">
                <a:latin typeface="Times New Roman" pitchFamily="18" charset="0"/>
                <a:cs typeface="Times New Roman" pitchFamily="18" charset="0"/>
              </a:rPr>
              <a:t>Research Outcome</a:t>
            </a:r>
            <a:endParaRPr lang="en-US" sz="3200" b="1" dirty="0">
              <a:latin typeface="Times New Roman" pitchFamily="18" charset="0"/>
              <a:cs typeface="Times New Roman" pitchFamily="18" charset="0"/>
            </a:endParaRPr>
          </a:p>
        </p:txBody>
      </p:sp>
      <p:pic>
        <p:nvPicPr>
          <p:cNvPr id="1027" name="Picture 3" descr="C:\Users\admin\Desktop\Vision\deductive720x300.jpeg"/>
          <p:cNvPicPr>
            <a:picLocks noChangeAspect="1" noChangeArrowheads="1"/>
          </p:cNvPicPr>
          <p:nvPr/>
        </p:nvPicPr>
        <p:blipFill>
          <a:blip r:embed="rId3" cstate="print"/>
          <a:srcRect l="33868" r="27807" b="1604"/>
          <a:stretch>
            <a:fillRect/>
          </a:stretch>
        </p:blipFill>
        <p:spPr bwMode="auto">
          <a:xfrm>
            <a:off x="5867400" y="2438400"/>
            <a:ext cx="3276600" cy="3505200"/>
          </a:xfrm>
          <a:prstGeom prst="rect">
            <a:avLst/>
          </a:prstGeom>
          <a:noFill/>
        </p:spPr>
      </p:pic>
      <p:sp>
        <p:nvSpPr>
          <p:cNvPr id="10" name="Rectangle 9"/>
          <p:cNvSpPr/>
          <p:nvPr/>
        </p:nvSpPr>
        <p:spPr>
          <a:xfrm>
            <a:off x="7543800" y="4572000"/>
            <a:ext cx="1295400" cy="1447800"/>
          </a:xfrm>
          <a:prstGeom prst="rect">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3105</TotalTime>
  <Words>552</Words>
  <Application>Microsoft Macintosh PowerPoint</Application>
  <PresentationFormat>On-screen Show (4:3)</PresentationFormat>
  <Paragraphs>142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School of Physical Sciences</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Commitment (2019-24)</vt:lpstr>
      <vt:lpstr>PowerPoint Presentation</vt:lpstr>
      <vt:lpstr> </vt:lpstr>
      <vt:lpstr> </vt:lpstr>
      <vt:lpstr>PowerPoint Presentation</vt:lpstr>
      <vt:lpstr>PowerPoint Presentation</vt:lpstr>
      <vt:lpstr>PowerPoint Presentation</vt:lpstr>
      <vt:lpstr>New Centre of Excellence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User</cp:lastModifiedBy>
  <cp:revision>365</cp:revision>
  <dcterms:created xsi:type="dcterms:W3CDTF">2019-04-12T12:10:20Z</dcterms:created>
  <dcterms:modified xsi:type="dcterms:W3CDTF">2019-05-13T04:13:17Z</dcterms:modified>
</cp:coreProperties>
</file>