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7" r:id="rId2"/>
    <p:sldId id="280" r:id="rId3"/>
    <p:sldId id="268" r:id="rId4"/>
    <p:sldId id="276" r:id="rId5"/>
    <p:sldId id="277" r:id="rId6"/>
    <p:sldId id="271" r:id="rId7"/>
    <p:sldId id="279" r:id="rId8"/>
    <p:sldId id="2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4" d="100"/>
          <a:sy n="64" d="100"/>
        </p:scale>
        <p:origin x="-1566" y="-2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0" d="100"/>
        <a:sy n="11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NET/JRF qualified students</c:v>
                </c:pt>
              </c:strCache>
            </c:strRef>
          </c:tx>
          <c:invertIfNegative val="0"/>
          <c:cat>
            <c:numRef>
              <c:f>Sheet1!$A$2:$A$5</c:f>
              <c:numCache>
                <c:formatCode>General</c:formatCode>
                <c:ptCount val="4"/>
                <c:pt idx="0">
                  <c:v>2014</c:v>
                </c:pt>
                <c:pt idx="1">
                  <c:v>2015</c:v>
                </c:pt>
                <c:pt idx="2">
                  <c:v>2017</c:v>
                </c:pt>
                <c:pt idx="3">
                  <c:v>2018</c:v>
                </c:pt>
              </c:numCache>
            </c:numRef>
          </c:cat>
          <c:val>
            <c:numRef>
              <c:f>Sheet1!$B$2:$B$5</c:f>
              <c:numCache>
                <c:formatCode>General</c:formatCode>
                <c:ptCount val="4"/>
                <c:pt idx="0">
                  <c:v>8</c:v>
                </c:pt>
                <c:pt idx="1">
                  <c:v>6</c:v>
                </c:pt>
                <c:pt idx="2">
                  <c:v>10</c:v>
                </c:pt>
                <c:pt idx="3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21141376"/>
        <c:axId val="21142912"/>
        <c:axId val="0"/>
      </c:bar3DChart>
      <c:catAx>
        <c:axId val="211413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21142912"/>
        <c:crosses val="autoZero"/>
        <c:auto val="1"/>
        <c:lblAlgn val="ctr"/>
        <c:lblOffset val="100"/>
        <c:noMultiLvlLbl val="0"/>
      </c:catAx>
      <c:valAx>
        <c:axId val="2114291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en-US"/>
          </a:p>
        </c:txPr>
        <c:crossAx val="211413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o UI" panose="020B0502040204020203" pitchFamily="34" charset="0"/>
                <a:cs typeface="Lao UI" panose="020B0502040204020203" pitchFamily="34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o UI" panose="020B0502040204020203" pitchFamily="34" charset="0"/>
                <a:cs typeface="Lao UI" panose="020B0502040204020203" pitchFamily="34" charset="0"/>
              </a:rPr>
            </a:br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o UI" panose="020B0502040204020203" pitchFamily="34" charset="0"/>
                <a:cs typeface="Lao UI" panose="020B0502040204020203" pitchFamily="34" charset="0"/>
              </a:rPr>
              <a:t/>
            </a:r>
            <a:b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o UI" panose="020B0502040204020203" pitchFamily="34" charset="0"/>
                <a:cs typeface="Lao UI" panose="020B0502040204020203" pitchFamily="34" charset="0"/>
              </a:rPr>
            </a:b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o UI" panose="020B0502040204020203" pitchFamily="34" charset="0"/>
                <a:cs typeface="Lao UI" panose="020B0502040204020203" pitchFamily="34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o UI" panose="020B0502040204020203" pitchFamily="34" charset="0"/>
                <a:cs typeface="Lao UI" panose="020B0502040204020203" pitchFamily="34" charset="0"/>
              </a:rPr>
            </a:b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o UI" panose="020B0502040204020203" pitchFamily="34" charset="0"/>
                <a:cs typeface="Lao UI" panose="020B0502040204020203" pitchFamily="34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o UI" panose="020B0502040204020203" pitchFamily="34" charset="0"/>
                <a:cs typeface="Lao UI" panose="020B0502040204020203" pitchFamily="34" charset="0"/>
              </a:rPr>
            </a:b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o UI" panose="020B0502040204020203" pitchFamily="34" charset="0"/>
                <a:cs typeface="Lao UI" panose="020B0502040204020203" pitchFamily="34" charset="0"/>
              </a:rPr>
              <a:t/>
            </a:r>
            <a:b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o UI" panose="020B0502040204020203" pitchFamily="34" charset="0"/>
                <a:cs typeface="Lao UI" panose="020B0502040204020203" pitchFamily="34" charset="0"/>
              </a:rPr>
            </a:br>
            <a: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o UI" panose="020B0502040204020203" pitchFamily="34" charset="0"/>
                <a:cs typeface="Lao UI" panose="020B0502040204020203" pitchFamily="34" charset="0"/>
              </a:rPr>
              <a:t/>
            </a:r>
            <a:br>
              <a:rPr lang="en-US" sz="3600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o UI" panose="020B0502040204020203" pitchFamily="34" charset="0"/>
                <a:cs typeface="Lao UI" panose="020B0502040204020203" pitchFamily="34" charset="0"/>
              </a:rPr>
            </a:b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o UI" panose="020B0502040204020203" pitchFamily="34" charset="0"/>
                <a:cs typeface="Lao UI" panose="020B0502040204020203" pitchFamily="34" charset="0"/>
              </a:rPr>
              <a:t/>
            </a:r>
            <a:b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o UI" panose="020B0502040204020203" pitchFamily="34" charset="0"/>
                <a:cs typeface="Lao UI" panose="020B0502040204020203" pitchFamily="34" charset="0"/>
              </a:rPr>
            </a:br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o UI" panose="020B0502040204020203" pitchFamily="34" charset="0"/>
                <a:cs typeface="Lao UI" panose="020B0502040204020203" pitchFamily="34" charset="0"/>
              </a:rPr>
              <a:t>Future </a:t>
            </a: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o UI" panose="020B0502040204020203" pitchFamily="34" charset="0"/>
                <a:cs typeface="Lao UI" panose="020B0502040204020203" pitchFamily="34" charset="0"/>
              </a:rPr>
              <a:t>Plans (</a:t>
            </a:r>
            <a: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o UI" panose="020B0502040204020203" pitchFamily="34" charset="0"/>
                <a:cs typeface="Lao UI" panose="020B0502040204020203" pitchFamily="34" charset="0"/>
              </a:rPr>
              <a:t>2019-2024)</a:t>
            </a:r>
            <a:br>
              <a:rPr lang="en-US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o UI" panose="020B0502040204020203" pitchFamily="34" charset="0"/>
                <a:cs typeface="Lao UI" panose="020B0502040204020203" pitchFamily="34" charset="0"/>
              </a:rPr>
            </a:b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o UI" panose="020B0502040204020203" pitchFamily="34" charset="0"/>
                <a:cs typeface="Lao UI" panose="020B0502040204020203" pitchFamily="34" charset="0"/>
              </a:rPr>
              <a:t/>
            </a:r>
            <a:b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o UI" panose="020B0502040204020203" pitchFamily="34" charset="0"/>
                <a:cs typeface="Lao UI" panose="020B0502040204020203" pitchFamily="34" charset="0"/>
              </a:rPr>
            </a:b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School of Earth Sciences</a:t>
            </a: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o UI" panose="020B0502040204020203" pitchFamily="34" charset="0"/>
                <a:cs typeface="Lao UI" panose="020B0502040204020203" pitchFamily="34" charset="0"/>
              </a:rPr>
              <a:t/>
            </a:r>
            <a:b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o UI" panose="020B0502040204020203" pitchFamily="34" charset="0"/>
                <a:cs typeface="Lao UI" panose="020B0502040204020203" pitchFamily="34" charset="0"/>
              </a:rPr>
            </a:br>
            <a:r>
              <a:rPr lang="en-US" b="1" dirty="0" smtClean="0">
                <a:solidFill>
                  <a:srgbClr val="002060"/>
                </a:solidFill>
                <a:latin typeface="Lao UI" panose="020B0502040204020203" pitchFamily="34" charset="0"/>
                <a:cs typeface="Lao UI" panose="020B0502040204020203" pitchFamily="34" charset="0"/>
              </a:rPr>
              <a:t/>
            </a:r>
            <a:br>
              <a:rPr lang="en-US" b="1" dirty="0" smtClean="0">
                <a:solidFill>
                  <a:srgbClr val="002060"/>
                </a:solidFill>
                <a:latin typeface="Lao UI" panose="020B0502040204020203" pitchFamily="34" charset="0"/>
                <a:cs typeface="Lao UI" panose="020B0502040204020203" pitchFamily="34" charset="0"/>
              </a:rPr>
            </a:br>
            <a:r>
              <a:rPr lang="en-US" b="1" dirty="0" smtClean="0">
                <a:solidFill>
                  <a:srgbClr val="002060"/>
                </a:solidFill>
                <a:latin typeface="Lao UI" panose="020B0502040204020203" pitchFamily="34" charset="0"/>
                <a:cs typeface="Lao UI" panose="020B0502040204020203" pitchFamily="34" charset="0"/>
              </a:rPr>
              <a:t/>
            </a:r>
            <a:br>
              <a:rPr lang="en-US" b="1" dirty="0" smtClean="0">
                <a:solidFill>
                  <a:srgbClr val="002060"/>
                </a:solidFill>
                <a:latin typeface="Lao UI" panose="020B0502040204020203" pitchFamily="34" charset="0"/>
                <a:cs typeface="Lao UI" panose="020B0502040204020203" pitchFamily="34" charset="0"/>
              </a:rPr>
            </a:br>
            <a:r>
              <a:rPr lang="en-US" b="1" dirty="0" smtClean="0">
                <a:solidFill>
                  <a:srgbClr val="00B050"/>
                </a:solidFill>
                <a:latin typeface="Lao UI" panose="020B0502040204020203" pitchFamily="34" charset="0"/>
                <a:cs typeface="Lao UI" panose="020B0502040204020203" pitchFamily="34" charset="0"/>
              </a:rPr>
              <a:t/>
            </a:r>
            <a:br>
              <a:rPr lang="en-US" b="1" dirty="0" smtClean="0">
                <a:solidFill>
                  <a:srgbClr val="00B050"/>
                </a:solidFill>
                <a:latin typeface="Lao UI" panose="020B0502040204020203" pitchFamily="34" charset="0"/>
                <a:cs typeface="Lao UI" panose="020B0502040204020203" pitchFamily="34" charset="0"/>
              </a:rPr>
            </a:br>
            <a:r>
              <a:rPr lang="en-US" b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Lao UI" panose="020B0502040204020203" pitchFamily="34" charset="0"/>
                <a:cs typeface="Lao UI" panose="020B0502040204020203" pitchFamily="34" charset="0"/>
              </a:rPr>
              <a:t>Banasthali Vidyapith</a:t>
            </a:r>
            <a:r>
              <a:rPr lang="en-US" b="1" dirty="0" smtClean="0">
                <a:solidFill>
                  <a:srgbClr val="00B050"/>
                </a:solidFill>
                <a:latin typeface="Lao UI" panose="020B0502040204020203" pitchFamily="34" charset="0"/>
                <a:cs typeface="Lao UI" panose="020B0502040204020203" pitchFamily="34" charset="0"/>
              </a:rPr>
              <a:t/>
            </a:r>
            <a:br>
              <a:rPr lang="en-US" b="1" dirty="0" smtClean="0">
                <a:solidFill>
                  <a:srgbClr val="00B050"/>
                </a:solidFill>
                <a:latin typeface="Lao UI" panose="020B0502040204020203" pitchFamily="34" charset="0"/>
                <a:cs typeface="Lao UI" panose="020B0502040204020203" pitchFamily="34" charset="0"/>
              </a:rPr>
            </a:br>
            <a:endParaRPr lang="en-US" b="1" dirty="0">
              <a:solidFill>
                <a:srgbClr val="00B050"/>
              </a:solidFill>
              <a:latin typeface="Lao UI" panose="020B0502040204020203" pitchFamily="34" charset="0"/>
              <a:cs typeface="Lao UI" panose="020B0502040204020203" pitchFamily="34" charset="0"/>
            </a:endParaRPr>
          </a:p>
        </p:txBody>
      </p:sp>
      <p:pic>
        <p:nvPicPr>
          <p:cNvPr id="1026" name="Picture 2" descr="D:\Landsat raw\New folder (4)\SES BV\IIG 2017\Captur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bright="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3048000"/>
            <a:ext cx="1420091" cy="1413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05152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8600"/>
            <a:ext cx="8534400" cy="6248400"/>
          </a:xfrm>
        </p:spPr>
        <p:txBody>
          <a:bodyPr>
            <a:noAutofit/>
          </a:bodyPr>
          <a:lstStyle/>
          <a:p>
            <a:pPr marL="569913" lvl="1" indent="-404813" algn="just" fontAlgn="auto">
              <a:spcBef>
                <a:spcPts val="60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r>
              <a:rPr lang="en-US" sz="235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Teaching</a:t>
            </a:r>
          </a:p>
          <a:p>
            <a:pPr marL="800100" lvl="1" indent="-342900" algn="just" fontAlgn="auto">
              <a:spcBef>
                <a:spcPts val="600"/>
              </a:spcBef>
              <a:spcAft>
                <a:spcPts val="0"/>
              </a:spcAft>
              <a:buClrTx/>
              <a:buFont typeface="Wingdings" panose="05000000000000000000" pitchFamily="2" charset="2"/>
              <a:buChar char="§"/>
              <a:defRPr/>
            </a:pPr>
            <a:endParaRPr lang="en-US" sz="235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39825" lvl="2" indent="-569913" algn="just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Font typeface="+mj-lt"/>
              <a:buAutoNum type="romanLcPeriod"/>
              <a:defRPr/>
            </a:pPr>
            <a:r>
              <a:rPr lang="en-US" sz="23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Provisions </a:t>
            </a:r>
            <a:r>
              <a:rPr lang="en-US" sz="235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interactive learning through scientific models and </a:t>
            </a:r>
            <a:r>
              <a:rPr lang="en-US" sz="23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charts.</a:t>
            </a:r>
          </a:p>
          <a:p>
            <a:pPr marL="1139825" lvl="2" indent="-569913" algn="just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Font typeface="+mj-lt"/>
              <a:buAutoNum type="romanLcPeriod"/>
              <a:defRPr/>
            </a:pPr>
            <a:r>
              <a:rPr lang="en-US" sz="23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Provision of conducting MCQ tests bi-monthly for Master’s students for better objectivity of the subject </a:t>
            </a:r>
          </a:p>
          <a:p>
            <a:pPr marL="1139825" lvl="2" indent="-569913" algn="just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Font typeface="+mj-lt"/>
              <a:buAutoNum type="romanLcPeriod"/>
              <a:defRPr/>
            </a:pPr>
            <a:r>
              <a:rPr lang="en-US" sz="23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Setting up word limit for answers in </a:t>
            </a:r>
            <a:r>
              <a:rPr lang="en-US" sz="235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periodical examination </a:t>
            </a:r>
            <a:r>
              <a:rPr lang="en-US" sz="23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develop application and analytical quality of the subject.</a:t>
            </a:r>
            <a:endParaRPr lang="en-US" sz="23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39825" lvl="2" indent="-569913" algn="just" fontAlgn="auto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Tx/>
              <a:buFont typeface="+mj-lt"/>
              <a:buAutoNum type="romanLcPeriod"/>
              <a:defRPr/>
            </a:pPr>
            <a:r>
              <a:rPr lang="en-US" sz="23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Hands </a:t>
            </a:r>
            <a:r>
              <a:rPr lang="en-US" sz="23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 Practice of Various instruments and </a:t>
            </a:r>
            <a:r>
              <a:rPr lang="en-US" sz="23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 wares </a:t>
            </a:r>
            <a:r>
              <a:rPr lang="en-US" sz="235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by related experts.</a:t>
            </a:r>
            <a:endParaRPr lang="en-US" sz="235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39825" lvl="2" indent="-569913" algn="just" fontAlgn="auto">
              <a:spcBef>
                <a:spcPts val="600"/>
              </a:spcBef>
              <a:spcAft>
                <a:spcPts val="0"/>
              </a:spcAft>
              <a:buClrTx/>
              <a:buFont typeface="+mj-lt"/>
              <a:buAutoNum type="romanLcPeriod"/>
              <a:defRPr/>
            </a:pPr>
            <a:endParaRPr lang="en-US" sz="235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86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"/>
            <a:ext cx="8686800" cy="6324600"/>
          </a:xfrm>
        </p:spPr>
        <p:txBody>
          <a:bodyPr>
            <a:normAutofit fontScale="92500"/>
          </a:bodyPr>
          <a:lstStyle/>
          <a:p>
            <a:pPr marL="630238" lvl="1" indent="-34607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en-US" sz="3200" b="1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Research</a:t>
            </a:r>
          </a:p>
          <a:p>
            <a:pPr marL="857250" lvl="1" indent="-4000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romanUcPeriod"/>
              <a:defRPr/>
            </a:pPr>
            <a:endParaRPr lang="en-US" sz="1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00150" lvl="2" indent="-571500" algn="just">
              <a:lnSpc>
                <a:spcPct val="150000"/>
              </a:lnSpc>
              <a:spcBef>
                <a:spcPts val="0"/>
              </a:spcBef>
              <a:buClrTx/>
              <a:buFont typeface="+mj-lt"/>
              <a:buAutoNum type="romanUcPeriod"/>
              <a:defRPr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Enrichment of lab resources in terms of instruments and </a:t>
            </a:r>
            <a:r>
              <a:rPr lang="en-US" sz="26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softwares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provide field based solutions for complex research problems in Earth Sciences and allied fields.</a:t>
            </a:r>
          </a:p>
          <a:p>
            <a:pPr marL="1200150" lvl="2" indent="-571500" algn="just">
              <a:lnSpc>
                <a:spcPct val="150000"/>
              </a:lnSpc>
              <a:spcBef>
                <a:spcPts val="0"/>
              </a:spcBef>
              <a:buClrTx/>
              <a:buFont typeface="+mj-lt"/>
              <a:buAutoNum type="romanUcPeriod"/>
              <a:defRPr/>
            </a:pP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Dissemination of research outputs in International &amp; National Conferences and Workshops/Seminar.</a:t>
            </a:r>
          </a:p>
          <a:p>
            <a:pPr marL="1200150" lvl="2" indent="-5715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romanUcPeriod"/>
              <a:defRPr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Publication </a:t>
            </a:r>
            <a:r>
              <a:rPr lang="en-US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 the research articles in peer-reviewed high impact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journals- </a:t>
            </a:r>
            <a: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Scopus-100 </a:t>
            </a:r>
            <a: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papers (Approx.) 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next five years.</a:t>
            </a:r>
          </a:p>
          <a:p>
            <a:pPr marL="1200150" lvl="2" indent="-571500" algn="just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Font typeface="+mj-lt"/>
              <a:buAutoNum type="romanUcPeriod"/>
              <a:defRPr/>
            </a:pP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Focusing  on publishing </a:t>
            </a:r>
            <a: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2-3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books  </a:t>
            </a:r>
            <a:r>
              <a:rPr lang="en-US" sz="26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next 5 years</a:t>
            </a:r>
            <a:r>
              <a:rPr lang="en-US" sz="2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1428750" lvl="2" indent="-5143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  <a:defRPr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28750" lvl="2" indent="-5143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28750" lvl="2" indent="-5143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428750" lvl="2" indent="-51435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romanUcPeriod"/>
              <a:defRPr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52412"/>
            <a:ext cx="7772400" cy="509588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  <a:prstDash val="dash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 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Year -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 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GENERATION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929858"/>
              </p:ext>
            </p:extLst>
          </p:nvPr>
        </p:nvGraphicFramePr>
        <p:xfrm>
          <a:off x="152400" y="1066801"/>
          <a:ext cx="8763000" cy="566934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27506"/>
                <a:gridCol w="5539873"/>
                <a:gridCol w="1252621"/>
                <a:gridCol w="1143000"/>
              </a:tblGrid>
              <a:tr h="5333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S. No.</a:t>
                      </a:r>
                      <a:endParaRPr lang="en-US" sz="18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2" marR="91442" marT="45728" marB="45728" anchor="ctr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Themes / Area </a:t>
                      </a:r>
                      <a:endParaRPr lang="en-US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8" marB="4572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Funding Agency</a:t>
                      </a:r>
                      <a:endParaRPr lang="en-US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8" marB="4572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Approx.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Budget </a:t>
                      </a:r>
                      <a:endParaRPr lang="en-US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8" marB="45728" anchor="ctr"/>
                </a:tc>
              </a:tr>
              <a:tr h="3809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8" marB="45728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Applying for “Fund for Improvement of S&amp;T Infrastructure in Universities and Higher  Educational Institutions </a:t>
                      </a: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(FIST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) Program – 2019  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  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                                        Status  -Under Review </a:t>
                      </a:r>
                      <a:endParaRPr lang="en-US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28" marB="4572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DST</a:t>
                      </a:r>
                      <a:endParaRPr lang="en-US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8" marB="4572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3.0 Cr. </a:t>
                      </a:r>
                      <a:endParaRPr lang="en-US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8" marB="45728"/>
                </a:tc>
              </a:tr>
              <a:tr h="6401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8" marB="45728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DST: Start-up Research Grant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Title:</a:t>
                      </a:r>
                      <a:r>
                        <a:rPr lang="en-US" sz="18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“Disentangling the Late Quaternary Tectonic, Sea level and climatic</a:t>
                      </a:r>
                      <a:r>
                        <a:rPr lang="en-US" sz="18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variability in the Western margin of Indian subcontinent: A case study from </a:t>
                      </a:r>
                      <a:r>
                        <a:rPr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Central  Great Rann </a:t>
                      </a:r>
                      <a:r>
                        <a:rPr lang="en-US" sz="1800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Graben</a:t>
                      </a:r>
                      <a:r>
                        <a:rPr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of Kachchh”.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Duration- 2 Years</a:t>
                      </a:r>
                      <a:r>
                        <a:rPr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;                 Status  -Under Review </a:t>
                      </a:r>
                      <a:r>
                        <a:rPr lang="en-US" sz="1800" kern="12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8" marB="4572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DST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8" marB="4572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 Lakh</a:t>
                      </a:r>
                      <a:endParaRPr lang="en-US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8" marB="45728"/>
                </a:tc>
              </a:tr>
              <a:tr h="6401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18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8" marB="45728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DST: </a:t>
                      </a:r>
                      <a:r>
                        <a:rPr lang="en-US" sz="1800" b="1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Swarna</a:t>
                      </a:r>
                      <a:r>
                        <a:rPr lang="en-US" sz="18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1800" b="1" kern="12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Jayanti</a:t>
                      </a:r>
                      <a:r>
                        <a:rPr lang="en-US" sz="18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 Fellowships Scheme 2018-19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Title: “Holocene Climate Fluctuations In Central  Great Rann Kachchh, Western India”.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Duration - 5 Years</a:t>
                      </a:r>
                      <a:r>
                        <a:rPr lang="en-US" sz="18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;                Status  - Under Review</a:t>
                      </a:r>
                      <a:endParaRPr lang="en-US" sz="1800" b="1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28" marB="4572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DST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kern="12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42" marR="91442" marT="45728" marB="4572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 Lakh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8" marB="4572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0097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252412"/>
            <a:ext cx="7772400" cy="509588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  <a:prstDash val="dash"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Next 5 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Year - </a:t>
            </a:r>
            <a:r>
              <a:rPr lang="en-US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FUND </a:t>
            </a:r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GENERATION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6105222"/>
              </p:ext>
            </p:extLst>
          </p:nvPr>
        </p:nvGraphicFramePr>
        <p:xfrm>
          <a:off x="228601" y="838200"/>
          <a:ext cx="8686800" cy="5943680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838200"/>
                <a:gridCol w="5410200"/>
                <a:gridCol w="1142999"/>
                <a:gridCol w="1295401"/>
              </a:tblGrid>
              <a:tr h="381000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1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S.No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.</a:t>
                      </a:r>
                      <a:endParaRPr lang="en-US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42" marR="91442" marT="45728" marB="4572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Themes / Area </a:t>
                      </a:r>
                      <a:endParaRPr lang="en-US" sz="2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8" marB="4572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Funding Agency</a:t>
                      </a:r>
                      <a:endParaRPr lang="en-US" sz="2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8" marB="4572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Approx.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Budget </a:t>
                      </a:r>
                      <a:endParaRPr lang="en-US" sz="2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8" marB="45728" anchor="ctr"/>
                </a:tc>
              </a:tr>
              <a:tr h="640188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8" marB="45728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Joint Project in Collaboration with Banasthali Vidyapith, SAC, IIT-KGP, IIT-Kanpur. “</a:t>
                      </a: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Chandryaan-2</a:t>
                      </a:r>
                      <a:r>
                        <a:rPr lang="en-US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Science Plan for Imaging Infrared Spectrometer (IIRS)”</a:t>
                      </a:r>
                    </a:p>
                  </a:txBody>
                  <a:tcPr marL="91442" marR="91442" marT="45728" marB="4572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DST</a:t>
                      </a:r>
                      <a:endParaRPr lang="en-US" sz="2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8" marB="4572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57 Lakh</a:t>
                      </a:r>
                      <a:endParaRPr lang="en-US" sz="2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8" marB="45728" anchor="ctr"/>
                </a:tc>
              </a:tr>
              <a:tr h="411216"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8" marB="45728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Natural Resource Data Management System (NRDMS)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Duration- 2 Years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8" marB="4572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DST</a:t>
                      </a:r>
                      <a:endParaRPr lang="en-US" sz="2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8" marB="4572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 Lakh </a:t>
                      </a:r>
                      <a:endParaRPr lang="en-US" sz="2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8" marB="45728" anchor="ctr"/>
                </a:tc>
              </a:tr>
              <a:tr h="4265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8" marB="45728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Impactful Policy Research in Social Sciences (IMPRESS) - Social Geography and Population Studies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Duration- 2 </a:t>
                      </a:r>
                      <a:r>
                        <a:rPr lang="en-US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Years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8" marB="4572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ICSSR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8" marB="4572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30 Lakh </a:t>
                      </a:r>
                      <a:endParaRPr lang="en-US" sz="2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8" marB="45728" anchor="ctr"/>
                </a:tc>
              </a:tr>
              <a:tr h="4265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2000" b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8" marB="45728"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RESPOND – Space Science &amp; Space applications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kern="1200" dirty="0" smtClean="0">
                          <a:latin typeface="Times New Roman" pitchFamily="18" charset="0"/>
                          <a:cs typeface="Times New Roman" pitchFamily="18" charset="0"/>
                        </a:rPr>
                        <a:t>Duration- 3 Years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8" marB="45728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ISRO</a:t>
                      </a:r>
                      <a:endParaRPr lang="en-US" sz="20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8" marB="45728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 Lakh </a:t>
                      </a:r>
                      <a:endParaRPr lang="en-US" sz="2000" b="1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42" marR="91442" marT="45728" marB="45728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9063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686800" cy="52578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School of Earth Sciences proposes: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Up gradation</a:t>
            </a:r>
            <a:r>
              <a:rPr lang="en-US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of  Meteorological observatory at National/International level- </a:t>
            </a:r>
            <a:r>
              <a:rPr lang="en-US" baseline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Banasthali</a:t>
            </a:r>
            <a:r>
              <a:rPr lang="en-US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aseline="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Vidyapith</a:t>
            </a:r>
            <a:r>
              <a:rPr lang="en-US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as </a:t>
            </a:r>
            <a:r>
              <a:rPr lang="en-US" b="1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AWS</a:t>
            </a:r>
            <a:r>
              <a:rPr lang="en-US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(Automatic Weather Station with ‘</a:t>
            </a:r>
            <a:r>
              <a:rPr lang="en-US" b="1" baseline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Global Telecommunication System’ (GTS).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Placement cell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for the department to increase the number   of placements 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Proposed to introduce of </a:t>
            </a:r>
            <a:r>
              <a:rPr lang="en-US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GEOLOGY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subject in Senior Higher Secondary School</a:t>
            </a:r>
          </a:p>
          <a:p>
            <a:pPr algn="just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buClr>
                <a:srgbClr val="C00000"/>
              </a:buClr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29128" y="304800"/>
            <a:ext cx="6629400" cy="5847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DEPARTMENTAL UP-GRADATION</a:t>
            </a:r>
            <a:endParaRPr lang="en-US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502945" y="152400"/>
            <a:ext cx="4138110" cy="533400"/>
          </a:xfrm>
          <a:prstGeom prst="rect">
            <a:avLst/>
          </a:prstGeom>
          <a:solidFill>
            <a:schemeClr val="accent2"/>
          </a:solidFill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NET/ JRF Qualified Students</a:t>
            </a:r>
            <a:endParaRPr lang="en-US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3284494"/>
              </p:ext>
            </p:extLst>
          </p:nvPr>
        </p:nvGraphicFramePr>
        <p:xfrm>
          <a:off x="228600" y="1066800"/>
          <a:ext cx="86868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Rectangle 3"/>
          <p:cNvSpPr/>
          <p:nvPr/>
        </p:nvSpPr>
        <p:spPr>
          <a:xfrm>
            <a:off x="457200" y="5715000"/>
            <a:ext cx="8229600" cy="7620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TOTAL NO OF 39 STUDENTS HAVE QUALIFIED NET/JRF SINCE 5 YEARS </a:t>
            </a:r>
            <a:endParaRPr lang="en-US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620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590800"/>
            <a:ext cx="8229600" cy="1252728"/>
          </a:xfrm>
        </p:spPr>
        <p:txBody>
          <a:bodyPr/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THANKS.</a:t>
            </a:r>
            <a:endParaRPr lang="en-US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882</TotalTime>
  <Words>432</Words>
  <Application>Microsoft Office PowerPoint</Application>
  <PresentationFormat>On-screen Show (4:3)</PresentationFormat>
  <Paragraphs>72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Waveform</vt:lpstr>
      <vt:lpstr>       Future Plans (2019-2024)  School of Earth Sciences    Banasthali Vidyapith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THANKS.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265</cp:revision>
  <dcterms:created xsi:type="dcterms:W3CDTF">2006-08-16T00:00:00Z</dcterms:created>
  <dcterms:modified xsi:type="dcterms:W3CDTF">2019-05-13T11:10:09Z</dcterms:modified>
</cp:coreProperties>
</file>